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72" r:id="rId1"/>
  </p:sldMasterIdLst>
  <p:notesMasterIdLst>
    <p:notesMasterId r:id="rId62"/>
  </p:notesMasterIdLst>
  <p:sldIdLst>
    <p:sldId id="256" r:id="rId2"/>
    <p:sldId id="974" r:id="rId3"/>
    <p:sldId id="978" r:id="rId4"/>
    <p:sldId id="754" r:id="rId5"/>
    <p:sldId id="990" r:id="rId6"/>
    <p:sldId id="991" r:id="rId7"/>
    <p:sldId id="1010" r:id="rId8"/>
    <p:sldId id="1008" r:id="rId9"/>
    <p:sldId id="993" r:id="rId10"/>
    <p:sldId id="992" r:id="rId11"/>
    <p:sldId id="994" r:id="rId12"/>
    <p:sldId id="995" r:id="rId13"/>
    <p:sldId id="1012" r:id="rId14"/>
    <p:sldId id="996" r:id="rId15"/>
    <p:sldId id="997" r:id="rId16"/>
    <p:sldId id="998" r:id="rId17"/>
    <p:sldId id="999" r:id="rId18"/>
    <p:sldId id="1011" r:id="rId19"/>
    <p:sldId id="1000" r:id="rId20"/>
    <p:sldId id="1001" r:id="rId21"/>
    <p:sldId id="1002" r:id="rId22"/>
    <p:sldId id="1003" r:id="rId23"/>
    <p:sldId id="1013" r:id="rId24"/>
    <p:sldId id="1004" r:id="rId25"/>
    <p:sldId id="861" r:id="rId26"/>
    <p:sldId id="872" r:id="rId27"/>
    <p:sldId id="871" r:id="rId28"/>
    <p:sldId id="985" r:id="rId29"/>
    <p:sldId id="873" r:id="rId30"/>
    <p:sldId id="875" r:id="rId31"/>
    <p:sldId id="876" r:id="rId32"/>
    <p:sldId id="983" r:id="rId33"/>
    <p:sldId id="874" r:id="rId34"/>
    <p:sldId id="976" r:id="rId35"/>
    <p:sldId id="977" r:id="rId36"/>
    <p:sldId id="1014" r:id="rId37"/>
    <p:sldId id="887" r:id="rId38"/>
    <p:sldId id="1015" r:id="rId39"/>
    <p:sldId id="1016" r:id="rId40"/>
    <p:sldId id="986" r:id="rId41"/>
    <p:sldId id="984" r:id="rId42"/>
    <p:sldId id="980" r:id="rId43"/>
    <p:sldId id="878" r:id="rId44"/>
    <p:sldId id="1017" r:id="rId45"/>
    <p:sldId id="1018" r:id="rId46"/>
    <p:sldId id="884" r:id="rId47"/>
    <p:sldId id="989" r:id="rId48"/>
    <p:sldId id="883" r:id="rId49"/>
    <p:sldId id="962" r:id="rId50"/>
    <p:sldId id="975" r:id="rId51"/>
    <p:sldId id="877" r:id="rId52"/>
    <p:sldId id="963" r:id="rId53"/>
    <p:sldId id="970" r:id="rId54"/>
    <p:sldId id="965" r:id="rId55"/>
    <p:sldId id="966" r:id="rId56"/>
    <p:sldId id="964" r:id="rId57"/>
    <p:sldId id="967" r:id="rId58"/>
    <p:sldId id="968" r:id="rId59"/>
    <p:sldId id="969" r:id="rId60"/>
    <p:sldId id="67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2D2D"/>
    <a:srgbClr val="DA26B3"/>
    <a:srgbClr val="00FF00"/>
    <a:srgbClr val="FFFF00"/>
    <a:srgbClr val="FFFFCC"/>
    <a:srgbClr val="FFFF66"/>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71" autoAdjust="0"/>
    <p:restoredTop sz="79975" autoAdjust="0"/>
  </p:normalViewPr>
  <p:slideViewPr>
    <p:cSldViewPr>
      <p:cViewPr varScale="1">
        <p:scale>
          <a:sx n="103" d="100"/>
          <a:sy n="103" d="100"/>
        </p:scale>
        <p:origin x="452" y="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88AAFD-D4EB-4B9E-BD32-DDB0F9322412}" type="datetimeFigureOut">
              <a:rPr lang="en-US" smtClean="0"/>
              <a:t>11/8/2020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FD4955E-DF5E-458C-B9A4-6662FE7F746C}" type="slidenum">
              <a:rPr lang="en-US" smtClean="0"/>
              <a:t>‹#›</a:t>
            </a:fld>
            <a:endParaRPr lang="en-US"/>
          </a:p>
        </p:txBody>
      </p:sp>
    </p:spTree>
    <p:extLst>
      <p:ext uri="{BB962C8B-B14F-4D97-AF65-F5344CB8AC3E}">
        <p14:creationId xmlns:p14="http://schemas.microsoft.com/office/powerpoint/2010/main" val="4209346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4955E-DF5E-458C-B9A4-6662FE7F746C}" type="slidenum">
              <a:rPr lang="en-US" smtClean="0"/>
              <a:t>6</a:t>
            </a:fld>
            <a:endParaRPr lang="en-US"/>
          </a:p>
        </p:txBody>
      </p:sp>
    </p:spTree>
    <p:extLst>
      <p:ext uri="{BB962C8B-B14F-4D97-AF65-F5344CB8AC3E}">
        <p14:creationId xmlns:p14="http://schemas.microsoft.com/office/powerpoint/2010/main" val="140379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Answer: Because the 3 large values added into x</a:t>
            </a:r>
            <a:r>
              <a:rPr lang="en-US" baseline="0" dirty="0"/>
              <a:t> changed the mean and </a:t>
            </a:r>
            <a:r>
              <a:rPr lang="en-US" baseline="0" dirty="0" err="1"/>
              <a:t>sd</a:t>
            </a:r>
            <a:r>
              <a:rPr lang="en-US" baseline="0" dirty="0"/>
              <a:t> of x. </a:t>
            </a:r>
            <a:endParaRPr lang="en-US" dirty="0"/>
          </a:p>
        </p:txBody>
      </p:sp>
      <p:sp>
        <p:nvSpPr>
          <p:cNvPr id="4" name="Slide Number Placeholder 3"/>
          <p:cNvSpPr>
            <a:spLocks noGrp="1"/>
          </p:cNvSpPr>
          <p:nvPr>
            <p:ph type="sldNum" sz="quarter" idx="10"/>
          </p:nvPr>
        </p:nvSpPr>
        <p:spPr/>
        <p:txBody>
          <a:bodyPr/>
          <a:lstStyle/>
          <a:p>
            <a:fld id="{EFD4955E-DF5E-458C-B9A4-6662FE7F746C}" type="slidenum">
              <a:rPr lang="en-US" smtClean="0"/>
              <a:t>19</a:t>
            </a:fld>
            <a:endParaRPr lang="en-US"/>
          </a:p>
        </p:txBody>
      </p:sp>
    </p:spTree>
    <p:extLst>
      <p:ext uri="{BB962C8B-B14F-4D97-AF65-F5344CB8AC3E}">
        <p14:creationId xmlns:p14="http://schemas.microsoft.com/office/powerpoint/2010/main" val="370943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4955E-DF5E-458C-B9A4-6662FE7F746C}" type="slidenum">
              <a:rPr lang="en-US" smtClean="0"/>
              <a:t>23</a:t>
            </a:fld>
            <a:endParaRPr lang="en-US"/>
          </a:p>
        </p:txBody>
      </p:sp>
    </p:spTree>
    <p:extLst>
      <p:ext uri="{BB962C8B-B14F-4D97-AF65-F5344CB8AC3E}">
        <p14:creationId xmlns:p14="http://schemas.microsoft.com/office/powerpoint/2010/main" val="705469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4955E-DF5E-458C-B9A4-6662FE7F746C}" type="slidenum">
              <a:rPr lang="en-US" smtClean="0"/>
              <a:t>28</a:t>
            </a:fld>
            <a:endParaRPr lang="en-US"/>
          </a:p>
        </p:txBody>
      </p:sp>
    </p:spTree>
    <p:extLst>
      <p:ext uri="{BB962C8B-B14F-4D97-AF65-F5344CB8AC3E}">
        <p14:creationId xmlns:p14="http://schemas.microsoft.com/office/powerpoint/2010/main" val="3906773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4955E-DF5E-458C-B9A4-6662FE7F746C}" type="slidenum">
              <a:rPr lang="en-US" smtClean="0"/>
              <a:t>37</a:t>
            </a:fld>
            <a:endParaRPr lang="en-US"/>
          </a:p>
        </p:txBody>
      </p:sp>
    </p:spTree>
    <p:extLst>
      <p:ext uri="{BB962C8B-B14F-4D97-AF65-F5344CB8AC3E}">
        <p14:creationId xmlns:p14="http://schemas.microsoft.com/office/powerpoint/2010/main" val="11188330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FD4955E-DF5E-458C-B9A4-6662FE7F746C}" type="slidenum">
              <a:rPr lang="en-US" smtClean="0"/>
              <a:t>42</a:t>
            </a:fld>
            <a:endParaRPr lang="en-US"/>
          </a:p>
        </p:txBody>
      </p:sp>
    </p:spTree>
    <p:extLst>
      <p:ext uri="{BB962C8B-B14F-4D97-AF65-F5344CB8AC3E}">
        <p14:creationId xmlns:p14="http://schemas.microsoft.com/office/powerpoint/2010/main" val="787914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Source: http://www.socialresearchmethods.net/kb/external.php</a:t>
            </a:r>
          </a:p>
        </p:txBody>
      </p:sp>
      <p:sp>
        <p:nvSpPr>
          <p:cNvPr id="4" name="Slide Number Placeholder 3"/>
          <p:cNvSpPr>
            <a:spLocks noGrp="1"/>
          </p:cNvSpPr>
          <p:nvPr>
            <p:ph type="sldNum" sz="quarter" idx="10"/>
          </p:nvPr>
        </p:nvSpPr>
        <p:spPr/>
        <p:txBody>
          <a:bodyPr/>
          <a:lstStyle/>
          <a:p>
            <a:fld id="{EFD4955E-DF5E-458C-B9A4-6662FE7F746C}" type="slidenum">
              <a:rPr lang="en-US" smtClean="0"/>
              <a:t>47</a:t>
            </a:fld>
            <a:endParaRPr lang="en-US"/>
          </a:p>
        </p:txBody>
      </p:sp>
    </p:spTree>
    <p:extLst>
      <p:ext uri="{BB962C8B-B14F-4D97-AF65-F5344CB8AC3E}">
        <p14:creationId xmlns:p14="http://schemas.microsoft.com/office/powerpoint/2010/main" val="431116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https://courses.edx.org/c4x/UTAustinX/UT.7.01x/asset/Chapter_12.pdf</a:t>
            </a:r>
          </a:p>
          <a:p>
            <a:r>
              <a:rPr lang="en-US" dirty="0"/>
              <a:t>Page 249</a:t>
            </a:r>
          </a:p>
          <a:p>
            <a:r>
              <a:rPr lang="en-US" dirty="0"/>
              <a:t>U0</a:t>
            </a:r>
            <a:r>
              <a:rPr lang="en-US" baseline="0" dirty="0"/>
              <a:t> = 3.2, </a:t>
            </a:r>
            <a:r>
              <a:rPr lang="en-US" baseline="0" dirty="0" err="1"/>
              <a:t>ua</a:t>
            </a:r>
            <a:r>
              <a:rPr lang="en-US" baseline="0" dirty="0"/>
              <a:t> &lt;&gt; 3.2</a:t>
            </a:r>
          </a:p>
          <a:p>
            <a:endParaRPr lang="en-US" baseline="0" dirty="0"/>
          </a:p>
          <a:p>
            <a:r>
              <a:rPr lang="en-US" baseline="0" dirty="0"/>
              <a:t>U0 </a:t>
            </a:r>
            <a:r>
              <a:rPr lang="en-US" baseline="0" dirty="0" smtClean="0"/>
              <a:t>&lt;= </a:t>
            </a:r>
            <a:r>
              <a:rPr lang="en-US" baseline="0" dirty="0"/>
              <a:t>3.2, </a:t>
            </a:r>
            <a:r>
              <a:rPr lang="en-US" baseline="0" dirty="0" err="1"/>
              <a:t>ua</a:t>
            </a:r>
            <a:r>
              <a:rPr lang="en-US" baseline="0"/>
              <a:t> </a:t>
            </a:r>
            <a:r>
              <a:rPr lang="en-US" baseline="0" dirty="0" smtClean="0"/>
              <a:t>&gt;</a:t>
            </a:r>
            <a:r>
              <a:rPr lang="en-US" baseline="0" smtClean="0"/>
              <a:t> </a:t>
            </a:r>
            <a:r>
              <a:rPr lang="en-US" baseline="0" dirty="0"/>
              <a:t>3.2</a:t>
            </a:r>
            <a:endParaRPr lang="en-US" dirty="0"/>
          </a:p>
        </p:txBody>
      </p:sp>
      <p:sp>
        <p:nvSpPr>
          <p:cNvPr id="4" name="Slide Number Placeholder 3"/>
          <p:cNvSpPr>
            <a:spLocks noGrp="1"/>
          </p:cNvSpPr>
          <p:nvPr>
            <p:ph type="sldNum" sz="quarter" idx="10"/>
          </p:nvPr>
        </p:nvSpPr>
        <p:spPr/>
        <p:txBody>
          <a:bodyPr/>
          <a:lstStyle/>
          <a:p>
            <a:fld id="{EFD4955E-DF5E-458C-B9A4-6662FE7F746C}" type="slidenum">
              <a:rPr lang="en-US" smtClean="0"/>
              <a:t>50</a:t>
            </a:fld>
            <a:endParaRPr lang="en-US"/>
          </a:p>
        </p:txBody>
      </p:sp>
    </p:spTree>
    <p:extLst>
      <p:ext uri="{BB962C8B-B14F-4D97-AF65-F5344CB8AC3E}">
        <p14:creationId xmlns:p14="http://schemas.microsoft.com/office/powerpoint/2010/main" val="3331537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625600" y="2524125"/>
            <a:ext cx="9144000" cy="990600"/>
          </a:xfrm>
        </p:spPr>
        <p:txBody>
          <a:bodyPr anchor="t" anchorCtr="0"/>
          <a:lstStyle>
            <a:lvl1pPr algn="ct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625600" y="3762375"/>
            <a:ext cx="9144000" cy="533400"/>
          </a:xfrm>
        </p:spPr>
        <p:txBody>
          <a:bodyPr/>
          <a:lstStyle>
            <a:lvl1pPr marL="0" indent="0" algn="ct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8534400" y="6355080"/>
            <a:ext cx="3048000" cy="365760"/>
          </a:xfrm>
        </p:spPr>
        <p:txBody>
          <a:bodyPr/>
          <a:lstStyle>
            <a:lvl1pPr>
              <a:defRPr sz="1400"/>
            </a:lvl1pPr>
          </a:lstStyle>
          <a:p>
            <a:fld id="{F76F7FE5-115B-40D0-A0DC-4C208A13194B}" type="datetime1">
              <a:rPr lang="en-US" smtClean="0"/>
              <a:t>11/8/2020</a:t>
            </a:fld>
            <a:endParaRPr lang="en-US"/>
          </a:p>
        </p:txBody>
      </p:sp>
      <p:sp>
        <p:nvSpPr>
          <p:cNvPr id="17" name="Footer Placeholder 16"/>
          <p:cNvSpPr>
            <a:spLocks noGrp="1"/>
          </p:cNvSpPr>
          <p:nvPr>
            <p:ph type="ftr" sz="quarter" idx="11"/>
          </p:nvPr>
        </p:nvSpPr>
        <p:spPr>
          <a:xfrm>
            <a:off x="3864864" y="6355080"/>
            <a:ext cx="4632960" cy="365760"/>
          </a:xfrm>
        </p:spPr>
        <p:txBody>
          <a:bodyPr/>
          <a:lstStyle/>
          <a:p>
            <a:endParaRPr lang="en-US"/>
          </a:p>
        </p:txBody>
      </p:sp>
      <p:sp>
        <p:nvSpPr>
          <p:cNvPr id="29" name="Slide Number Placeholder 28"/>
          <p:cNvSpPr>
            <a:spLocks noGrp="1"/>
          </p:cNvSpPr>
          <p:nvPr>
            <p:ph type="sldNum" sz="quarter" idx="12"/>
          </p:nvPr>
        </p:nvSpPr>
        <p:spPr>
          <a:xfrm>
            <a:off x="1621536" y="6355080"/>
            <a:ext cx="1625600" cy="365760"/>
          </a:xfrm>
        </p:spPr>
        <p:txBody>
          <a:bodyPr/>
          <a:lstStyle/>
          <a:p>
            <a:fld id="{F8328964-332A-4115-BBD0-419F6E8FE1FF}" type="slidenum">
              <a:rPr lang="en-US" smtClean="0"/>
              <a:t>‹#›</a:t>
            </a:fld>
            <a:endParaRPr lang="en-US"/>
          </a:p>
        </p:txBody>
      </p:sp>
      <p:sp>
        <p:nvSpPr>
          <p:cNvPr id="21" name="Rectangle 20"/>
          <p:cNvSpPr/>
          <p:nvPr/>
        </p:nvSpPr>
        <p:spPr>
          <a:xfrm>
            <a:off x="1206500" y="22860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Rectangle 32"/>
          <p:cNvSpPr/>
          <p:nvPr/>
        </p:nvSpPr>
        <p:spPr>
          <a:xfrm>
            <a:off x="1219200" y="3686175"/>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Rectangle 21"/>
          <p:cNvSpPr/>
          <p:nvPr/>
        </p:nvSpPr>
        <p:spPr>
          <a:xfrm>
            <a:off x="1206500" y="22860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Rectangle 31"/>
          <p:cNvSpPr/>
          <p:nvPr/>
        </p:nvSpPr>
        <p:spPr>
          <a:xfrm>
            <a:off x="1219200" y="3686175"/>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996A37A-857B-4CE2-A4E9-88EC838B000D}" type="datetime1">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28964-332A-4115-BBD0-419F6E8FE1F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CA60C40-91B2-4DA6-98BB-53558F2EE038}" type="datetime1">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28964-332A-4115-BBD0-419F6E8FE1FF}" type="slidenum">
              <a:rPr lang="en-US" smtClean="0"/>
              <a:t>‹#›</a:t>
            </a:fld>
            <a:endParaRPr lang="en-US"/>
          </a:p>
        </p:txBody>
      </p:sp>
      <p:sp>
        <p:nvSpPr>
          <p:cNvPr id="7" name="Straight Connector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Isosceles Triangle 7"/>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Straight Connector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D1F72945-FEB6-4BAE-9992-1D2469CA2F8C}" type="datetime1">
              <a:rPr lang="en-US" smtClean="0"/>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28964-332A-4115-BBD0-419F6E8FE1FF}" type="slidenum">
              <a:rPr lang="en-US" smtClean="0"/>
              <a:t>‹#›</a:t>
            </a:fld>
            <a:endParaRPr lang="en-US"/>
          </a:p>
        </p:txBody>
      </p:sp>
      <p:sp>
        <p:nvSpPr>
          <p:cNvPr id="8" name="Content Placeholder 7"/>
          <p:cNvSpPr>
            <a:spLocks noGrp="1"/>
          </p:cNvSpPr>
          <p:nvPr>
            <p:ph sz="quarter" idx="1"/>
          </p:nvPr>
        </p:nvSpPr>
        <p:spPr>
          <a:xfrm>
            <a:off x="609600" y="1219200"/>
            <a:ext cx="109728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8534400" y="6355080"/>
            <a:ext cx="3048000" cy="365760"/>
          </a:xfrm>
        </p:spPr>
        <p:txBody>
          <a:bodyPr/>
          <a:lstStyle/>
          <a:p>
            <a:fld id="{F07C3FF4-15CF-48CF-A867-2B2D20C7E267}" type="datetime1">
              <a:rPr lang="en-US" smtClean="0"/>
              <a:t>11/8/2020</a:t>
            </a:fld>
            <a:endParaRPr lang="en-US"/>
          </a:p>
        </p:txBody>
      </p:sp>
      <p:sp>
        <p:nvSpPr>
          <p:cNvPr id="5" name="Footer Placeholder 4"/>
          <p:cNvSpPr>
            <a:spLocks noGrp="1"/>
          </p:cNvSpPr>
          <p:nvPr>
            <p:ph type="ftr" sz="quarter" idx="11"/>
          </p:nvPr>
        </p:nvSpPr>
        <p:spPr>
          <a:xfrm>
            <a:off x="3864864" y="6355080"/>
            <a:ext cx="4632960" cy="365760"/>
          </a:xfrm>
        </p:spPr>
        <p:txBody>
          <a:bodyPr/>
          <a:lstStyle/>
          <a:p>
            <a:endParaRPr lang="en-US"/>
          </a:p>
        </p:txBody>
      </p:sp>
      <p:sp>
        <p:nvSpPr>
          <p:cNvPr id="6" name="Slide Number Placeholder 5"/>
          <p:cNvSpPr>
            <a:spLocks noGrp="1"/>
          </p:cNvSpPr>
          <p:nvPr>
            <p:ph type="sldNum" sz="quarter" idx="12"/>
          </p:nvPr>
        </p:nvSpPr>
        <p:spPr>
          <a:xfrm>
            <a:off x="1426464" y="6355080"/>
            <a:ext cx="2027936" cy="365760"/>
          </a:xfrm>
        </p:spPr>
        <p:txBody>
          <a:bodyPr/>
          <a:lstStyle/>
          <a:p>
            <a:fld id="{F8328964-332A-4115-BBD0-419F6E8FE1FF}" type="slidenum">
              <a:rPr lang="en-US" smtClean="0"/>
              <a:t>‹#›</a:t>
            </a:fld>
            <a:endParaRPr lang="en-US"/>
          </a:p>
        </p:txBody>
      </p:sp>
      <p:sp>
        <p:nvSpPr>
          <p:cNvPr id="7" name="Rectangle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Rectangle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6C03418D-BD29-4667-8B57-DF0BB2D29940}" type="datetime1">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28964-332A-4115-BBD0-419F6E8FE1FF}" type="slidenum">
              <a:rPr lang="en-US" smtClean="0"/>
              <a:t>‹#›</a:t>
            </a:fld>
            <a:endParaRPr lang="en-US"/>
          </a:p>
        </p:txBody>
      </p:sp>
      <p:sp>
        <p:nvSpPr>
          <p:cNvPr id="9" name="Content Placeholder 8"/>
          <p:cNvSpPr>
            <a:spLocks noGrp="1"/>
          </p:cNvSpPr>
          <p:nvPr>
            <p:ph sz="quarter" idx="1"/>
          </p:nvPr>
        </p:nvSpPr>
        <p:spPr>
          <a:xfrm>
            <a:off x="609600" y="1219200"/>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6176264" y="1216152"/>
            <a:ext cx="5388864"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6197602"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00FAB3B9-1F87-42DE-9349-2EF18B007BCB}" type="datetime1">
              <a:rPr lang="en-US" smtClean="0"/>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328964-332A-4115-BBD0-419F6E8FE1FF}" type="slidenum">
              <a:rPr lang="en-US" smtClean="0"/>
              <a:t>‹#›</a:t>
            </a:fld>
            <a:endParaRPr lang="en-US"/>
          </a:p>
        </p:txBody>
      </p:sp>
      <p:sp>
        <p:nvSpPr>
          <p:cNvPr id="11" name="Content Placeholder 10"/>
          <p:cNvSpPr>
            <a:spLocks noGrp="1"/>
          </p:cNvSpPr>
          <p:nvPr>
            <p:ph sz="quarter" idx="2"/>
          </p:nvPr>
        </p:nvSpPr>
        <p:spPr>
          <a:xfrm>
            <a:off x="609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6197600" y="2133600"/>
            <a:ext cx="53848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245F422E-961E-4596-8A2B-6729F6B502A8}" type="datetime1">
              <a:rPr lang="en-US" smtClean="0"/>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328964-332A-4115-BBD0-419F6E8FE1FF}" type="slidenum">
              <a:rPr lang="en-US" smtClean="0"/>
              <a:t>‹#›</a:t>
            </a:fld>
            <a:endParaRPr lang="en-US"/>
          </a:p>
        </p:txBody>
      </p:sp>
      <p:sp>
        <p:nvSpPr>
          <p:cNvPr id="6" name="Isosceles Triangle 5"/>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2736E2-9694-43A7-858A-370CB3F3D2D9}" type="datetime1">
              <a:rPr lang="en-US" smtClean="0"/>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328964-332A-4115-BBD0-419F6E8FE1FF}" type="slidenum">
              <a:rPr lang="en-US" smtClean="0"/>
              <a:t>‹#›</a:t>
            </a:fld>
            <a:endParaRPr lang="en-US"/>
          </a:p>
        </p:txBody>
      </p:sp>
      <p:sp>
        <p:nvSpPr>
          <p:cNvPr id="5" name="Straight Connector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Isosceles Triangle 5"/>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8432800" y="1219203"/>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AD18A8B2-E76F-4CF0-9836-6CBCEA15DE5D}" type="datetime1">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28964-332A-4115-BBD0-419F6E8FE1FF}" type="slidenum">
              <a:rPr lang="en-US" smtClean="0"/>
              <a:t>‹#›</a:t>
            </a:fld>
            <a:endParaRPr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Straight Connector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Isosceles Triangle 8"/>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Content Placeholder 11"/>
          <p:cNvSpPr>
            <a:spLocks noGrp="1"/>
          </p:cNvSpPr>
          <p:nvPr>
            <p:ph sz="quarter" idx="1"/>
          </p:nvPr>
        </p:nvSpPr>
        <p:spPr>
          <a:xfrm>
            <a:off x="406400" y="304800"/>
            <a:ext cx="7620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4BD2314-E178-41C3-9A4D-C38315B886F0}" type="datetime1">
              <a:rPr lang="en-US" smtClean="0"/>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28964-332A-4115-BBD0-419F6E8FE1FF}" type="slidenum">
              <a:rPr lang="en-US" smtClean="0"/>
              <a:t>‹#›</a:t>
            </a:fld>
            <a:endParaRPr lang="en-US"/>
          </a:p>
        </p:txBody>
      </p:sp>
      <p:sp>
        <p:nvSpPr>
          <p:cNvPr id="8" name="Straight Connector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Isosceles Triangle 8"/>
          <p:cNvSpPr>
            <a:spLocks noChangeAspect="1"/>
          </p:cNvSpPr>
          <p:nvPr/>
        </p:nvSpPr>
        <p:spPr>
          <a:xfrm rot="5400000">
            <a:off x="590610" y="6447424"/>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Rectangle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152402"/>
            <a:ext cx="10972800" cy="766953"/>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609600" y="1066800"/>
            <a:ext cx="10972800" cy="522005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8534400" y="6432208"/>
            <a:ext cx="3052064" cy="289902"/>
          </a:xfrm>
          <a:prstGeom prst="rect">
            <a:avLst/>
          </a:prstGeom>
        </p:spPr>
        <p:txBody>
          <a:bodyPr vert="horz"/>
          <a:lstStyle>
            <a:lvl1pPr algn="l" eaLnBrk="1" latinLnBrk="0" hangingPunct="1">
              <a:defRPr kumimoji="0" sz="1400">
                <a:solidFill>
                  <a:schemeClr val="tx2"/>
                </a:solidFill>
              </a:defRPr>
            </a:lvl1pPr>
          </a:lstStyle>
          <a:p>
            <a:fld id="{CF25CF13-7590-4D38-A70A-7469D3720F0A}" type="datetime1">
              <a:rPr lang="en-US" smtClean="0"/>
              <a:t>11/8/2020</a:t>
            </a:fld>
            <a:endParaRPr lang="en-US"/>
          </a:p>
        </p:txBody>
      </p:sp>
      <p:sp>
        <p:nvSpPr>
          <p:cNvPr id="3" name="Footer Placeholder 2"/>
          <p:cNvSpPr>
            <a:spLocks noGrp="1"/>
          </p:cNvSpPr>
          <p:nvPr>
            <p:ph type="ftr" sz="quarter" idx="3"/>
          </p:nvPr>
        </p:nvSpPr>
        <p:spPr>
          <a:xfrm>
            <a:off x="3864864" y="6432208"/>
            <a:ext cx="4673600" cy="289902"/>
          </a:xfrm>
          <a:prstGeom prst="rect">
            <a:avLst/>
          </a:prstGeom>
        </p:spPr>
        <p:txBody>
          <a:bodyPr vert="horz"/>
          <a:lstStyle>
            <a:lvl1pPr algn="r" eaLnBrk="1" latinLnBrk="0" hangingPunct="1">
              <a:defRPr kumimoji="0" sz="1400">
                <a:solidFill>
                  <a:schemeClr val="tx2"/>
                </a:solidFill>
              </a:defRPr>
            </a:lvl1pPr>
          </a:lstStyle>
          <a:p>
            <a:endParaRPr lang="en-US" dirty="0"/>
          </a:p>
        </p:txBody>
      </p:sp>
      <p:sp>
        <p:nvSpPr>
          <p:cNvPr id="23" name="Slide Number Placeholder 22"/>
          <p:cNvSpPr>
            <a:spLocks noGrp="1"/>
          </p:cNvSpPr>
          <p:nvPr>
            <p:ph type="sldNum" sz="quarter" idx="4"/>
          </p:nvPr>
        </p:nvSpPr>
        <p:spPr>
          <a:xfrm>
            <a:off x="816864" y="6432208"/>
            <a:ext cx="2641600" cy="289902"/>
          </a:xfrm>
          <a:prstGeom prst="rect">
            <a:avLst/>
          </a:prstGeom>
        </p:spPr>
        <p:txBody>
          <a:bodyPr vert="horz"/>
          <a:lstStyle>
            <a:lvl1pPr algn="l" eaLnBrk="1" latinLnBrk="0" hangingPunct="1">
              <a:defRPr kumimoji="0" sz="1400">
                <a:solidFill>
                  <a:schemeClr val="tx2"/>
                </a:solidFill>
              </a:defRPr>
            </a:lvl1pPr>
          </a:lstStyle>
          <a:p>
            <a:fld id="{F8328964-332A-4115-BBD0-419F6E8FE1FF}" type="slidenum">
              <a:rPr lang="en-US" smtClean="0"/>
              <a:t>‹#›</a:t>
            </a:fld>
            <a:endParaRPr lang="en-US"/>
          </a:p>
        </p:txBody>
      </p:sp>
      <p:sp>
        <p:nvSpPr>
          <p:cNvPr id="28" name="Straight Connector 27"/>
          <p:cNvSpPr>
            <a:spLocks noChangeShapeType="1"/>
          </p:cNvSpPr>
          <p:nvPr/>
        </p:nvSpPr>
        <p:spPr bwMode="auto">
          <a:xfrm>
            <a:off x="609600" y="64008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Straight Connector 28"/>
          <p:cNvSpPr>
            <a:spLocks noChangeShapeType="1"/>
          </p:cNvSpPr>
          <p:nvPr/>
        </p:nvSpPr>
        <p:spPr bwMode="auto">
          <a:xfrm>
            <a:off x="609600" y="932156"/>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Isosceles Triangle 9"/>
          <p:cNvSpPr>
            <a:spLocks noChangeAspect="1"/>
          </p:cNvSpPr>
          <p:nvPr/>
        </p:nvSpPr>
        <p:spPr>
          <a:xfrm rot="5400000">
            <a:off x="590610" y="6529967"/>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towardsdatascience.com/density-based-algorithm-for-outlier-detection-8f278d2f7983"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blog.minitab.com/blog/adventures-in-statistics/how-to-correctly-interpret-p-values" TargetMode="External"/><Relationship Id="rId2" Type="http://schemas.openxmlformats.org/officeDocument/2006/relationships/hyperlink" Target="https://courses.edx.org/c4x/UTAustinX/UT.7.01x/asset/Chapter_12.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4836738/" TargetMode="External"/><Relationship Id="rId2" Type="http://schemas.openxmlformats.org/officeDocument/2006/relationships/hyperlink" Target="http://www.rdatamining.com/examples/outlier-detection"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2362200"/>
            <a:ext cx="6858000" cy="1143000"/>
          </a:xfrm>
        </p:spPr>
        <p:txBody>
          <a:bodyPr>
            <a:normAutofit fontScale="90000"/>
          </a:bodyPr>
          <a:lstStyle/>
          <a:p>
            <a:pPr algn="ctr"/>
            <a:r>
              <a:rPr lang="en-US" sz="2800" dirty="0"/>
              <a:t>IST 3420: Introduction to Data Science and Management</a:t>
            </a:r>
            <a:r>
              <a:rPr lang="en-US" dirty="0"/>
              <a:t/>
            </a:r>
            <a:br>
              <a:rPr lang="en-US" dirty="0"/>
            </a:br>
            <a:endParaRPr lang="en-US" sz="1800" dirty="0"/>
          </a:p>
        </p:txBody>
      </p:sp>
      <p:sp>
        <p:nvSpPr>
          <p:cNvPr id="8" name="Slide Number Placeholder 7"/>
          <p:cNvSpPr>
            <a:spLocks noGrp="1"/>
          </p:cNvSpPr>
          <p:nvPr>
            <p:ph type="sldNum" sz="quarter" idx="12"/>
          </p:nvPr>
        </p:nvSpPr>
        <p:spPr/>
        <p:txBody>
          <a:bodyPr/>
          <a:lstStyle/>
          <a:p>
            <a:fld id="{F8328964-332A-4115-BBD0-419F6E8FE1FF}" type="slidenum">
              <a:rPr lang="en-US" smtClean="0"/>
              <a:t>1</a:t>
            </a:fld>
            <a:endParaRPr lang="en-US" dirty="0"/>
          </a:p>
        </p:txBody>
      </p:sp>
      <p:sp>
        <p:nvSpPr>
          <p:cNvPr id="9" name="AutoShape 2" descr="data:image/jpeg;base64,/9j/4AAQSkZJRgABAQAAAQABAAD/2wCEAAkGBwgHBgkIBwgKCgkLDRYPDQwMDRsUFRAWIB0iIiAdHx8kKDQsJCYxJx8fLT0tMTU3Ojo6Iys/RD84QzQ5OjcBCgoKDQwNGg8PGjclHyU3Nzc3Nzc3Nzc3Nzc3Nzc3Nzc3Nzc3Nzc3Nzc3Nzc3Nzc3Nzc3Nzc3Nzc3Nzc3Nzc3N//AABEIAHgAeAMBEQACEQEDEQH/xAAcAAADAQEBAQEBAAAAAAAAAAAABgcEAQUIAwL/xABCEAAABQEDBwcJBwMFAAAAAAAAAQIDBAUGEbIHEjVUc5PRExQVITE2sTI0QVFhcXSz0hYiVXKBlKEXkZIjUmLB4f/EABoBAQADAQEBAAAAAAAAAAAAAAADBAUGAgH/xAAxEQABAwEFBgUEAgMAAAAAAAAAAQIDBBETM3GRBTEyUVKBEiFCscEVNEGhFNEiYfD/2gAMAwEAAhEDEQA/AN1tbXz5tTfiQpDkeEws2yJpWabhkdxmZl13X9hDapaRjWI5yWqpgVlbI56satiIK/P5uuSN6riLl2zkmhRvpOpdQ5/N1yRvVcQu2ck0F9J1LqHP5uuSN6riF2zkmgvpOpdQ5/N1yRvVcQu2ck0F9J1LqHP5uuSN6riF2zkmgvpOpdQ5/N1yRvVcQu2ck0F9J1LqHP5uuSN6riF2zkmgvpOpdQ5/N1yRvVcQu2ck0F9J1LqHP5uuSN6riF2zkmgvpOpdQ5/N1yRvVcQu2ck0F9J1LqHP5uuSN6riF2zkmgvpOpdQ5/N1yRvVcQu2ck0F9J1LqHP5uuSd6riF2zkmgvpOpdRosVa+fCqceHOkOSIb7hNnyqzUbZmdxGRn6Lz6yFOqpGOYrmpYqF6irHtejHLaiivUdISdsvEYuR8KFGbEdmpmHsiAAAH0APgAAAAAAAAAAAAAAAANFO0hF2yMRDxJwKSw4jcztR0hJ2y8RhHwoJsR2amYeyIpNgrExZMJqqVdonSdLOZYV5Ob6FK9d/q7LhlVdY5HKxhtUNC1WpJIlto7yLO0aQxyLlKhGi64iJlKbvcZFeX6Cgk8qLajlNJaeJUsVqaEot1ZYrOzG3IylKgyDPk87rNCv9pn4f8Ag2KSpvksXehhVtJcLa3corC4UAAAAAAAAAAAAAAANFO0hF2yMRDxJwKSw4jcztR0hJ2y8RhHwoJsR2amYeyI+g7OvMvUGnOR7uTOM3mkXouSRXfp2DmpkVJHIvM62FUWNqt3WHoiMlEXK460mgxml3G6uSRoL0kRJO8/5Iv1F/ZyLeqv+jN2oqJCiLzJKNo58AAAAAAAAAAAAAADRTtIRdsjEQ8ScCksOI3M7UdISdsvEYR8KCbEdmpmHsiGyx1tH7PI5o+2qRBMzUSCO5TZn25vs9gpVNIk3+SeSmhSVywJ4XeaDg/lNo6GM5lmW65d1INBJ6/ad4ops+W3zsNF204US1LVJxaOvTLQTzlSzJKUlmtNJ8ltPH1mNWCBsLfC0xqiodO7xOPKExXAAAAAAAAAAAAAAA0U7SEXbIxEPEnApLDiNzO1HSEnbLxGEfCgmxHZqZh7IhpolhqnWqYzPivRUtO52aTilEfUZkfo9gpy1rInqxUUvw0EkzEeip5m7+mNa1mF/mr6RH9Ri5KS/SpeaHhWls3Ms45HRNcZWb5KNPJGZ3XXX33kXrFiCobNb4fwVamldT2eL8nm0+IufOjw2TSTj7iW0mrsIzO7rEr3oxquX8EEbFkejU/I3/0xrWswv81fSKX1GLkpo/SpeaHF5M6yhClHJhXEV/lq+kPqMXJT59Ll5oKtKpk2rySj0+Ot50+syLsSXrM+wiFySRsaWuUoxQvld4WoPEHJdIUglVCoobUZeQy2a7v1O7wGe/aSelpps2UvrdoaHslaM0+QqyyV6M9gjL+DHlNpL+W/s9rsltnk4VrQWLq9DbU+62mRFT1m8yd5JL/kXaXgLkNZHKtm5SjPQywpbvQXBaKQADRTtIRdsjEQ8ScCksOI3M7UdISdsvEYR8KCbEdmpmHsiLbk27mwPe78xQwK3Hd29jpdn/bt7+4ziqXSY5YvOaXs3fFA1dm7ndvkxtrenv8AAnWU7zUr4tvEQvVGE7JTPpMZuZfxzh1J/DyTU0tJdppMgPi7jzLN0ONQaY1DjJLOIiN1y7rcX6TMSzSulerlIoIWws8KHrCImAAcUklJNJ9h9RgCLZQrPt0OsEuIjNhyiNbaS7EKLyk+7rIy9/sG7RzrKyx29Dna+mSF9rdyiqLhnminaQi7ZGIh4k4FJYcRuZ2o6Qk7ZeIwj4UE2I7NTMPZEW3Jt3Nge935ihgVuO7t7HS7P+3b39xnFUukxyxec0vZu+KBq7N3O7fJjbW9Pf4E6ynealfFt4iF6ownZKZ9JjNzL+OcOpAAK9rbZxbPKTHS0cmYpOcTRKuJJeg1H/0LVPSum89yFOqrG0/lvUUmcqM8nr3qbGU16UoWpKv79fgLi7NbZ5OKCbWdb5tKJQqvFrdOamwzPk13kaVeUhRdpGM2WN0Tla41oZWysR7T0RGSiVlXik9ZtMi770d9KiP2H90/Ehe2e6yazmZ+0meKC3kSAbZzpop2kIu2RiIeJOBSWHEbmdqOkJO2XiMI+FBNiOzUzD2RFtybdzYHvd+YoYFbju7ex0uz/t29/cZxVLpMcsXnNL2bvigauzdzu3yY21vT3+BOsp3mpXxbeIheqMJ2SmfSYzcy/jnDqQAHz9aaUubaGoyHDMzVIWRflI7i/giHRwNRsTUTkcrVOV0zlXmeYJiuUvI7IUaKnGMzzUm24Re07yPwIZO0mpa1xt7Kcvhc3IpIzDXFnKMnOsdUL/RyZ/2WkWqJbJ2/9+CnXpbTuIiN85k0U7SEXbIxEPEnApLDiNzO1HSEnbLxGEfCgmxHZqZh7Ii25Nu5sD3u/MUMCtx3dvY6XZ/27e/uM4ql0mOWLzml7N3xQNXZu53b5Mba3p7/AAJ1lO81K+LbxEL1RhOyUz6TGbmX8c4dSAA+danpKXt14jHTR8CZIclNiOzUyj2RFFyOedVXZteKhl7S3N7/AAbOyfX2+SnjKNkXMoXc+o/lTjIWaTHaVa3AcQ4dAcwaKdpCLtkYiHiTgUkhxG5najpCTtl4jCPhQTYjs1Mw9kRbcm3c2B73fmKGBW47u3sdLs/7dvf3GcVS6THLF5zS9m74oGrs3c7t8mNtb09/gTrKd5qV8W3iIXqjCdkpn0mM3Mv45w6kAB86VPSUvbrxGOmj4EyQ5KbEdmpmHsiKLkc86quza8VDL2lub3+DZ2T6+3yU8ZRsi5lC7n1H8qcZCxSY7SrW4DiHDoTmDRTtIRdsjEQ8ScCkkOI3M7UdISdsvEYR8KCbEdmpmHsiLbk27mwPe78xQwK3Hd29jpdn/bt7+4ziqXSY5YvOaXs3fFA1dm7ndvkxtrenv8CdZTvNSvi28RC9UYTslM+kxm5l/HOHUgAPnSp6Sl7deIx00fAmSHJTYjs1Mw9kRRcjnnVV2bXioZe0tze/wbOyfX2+SnjKNkXMoXc+o/lTjIWKTHaVa3AcQ4dCcwaKdpCLtkYiHiTgUkhxG5najpCTtl4jCPhQTYjs1Mw9kRUbE2uodKs1Ehzpptvt5+cjkVquvWoy6yK7sMZFVSzSSq5qeXY3KOshihRrnefc9z7fWa/ET/bufSK/8Kfp/aFn6hTdX6X+hFyk12nVx+AumSOWS0hwl/cUm4zNN3aReoaFDC+JHeNDN2hURzeHwLaLln5LUOuU+TIVmMsyELWq4zuIjK87iFqZqujcib7ClTvRkrXO3IpXft9Zr8RP9u59Ixf4U/T+0N/6hTdX6X+g+31mfxE/27n0h/Cn6f2g+oU3V+l/ojM5xLs2Q42d6FurUk/YZmN1iWNRDnpVRXqqcz8B6IxzybV2nUN+eupyORJ1DZIPMUq+41X9hH6yFCuhfKjfAlu809n1EcPi8a2W2D19vrNfiJ/t3PpGf/Cn6f2hpfUKbq/S/wBHjWxthQqnZybDhTTcfcSkkJ5FZX3KI+0yuE9PSTMlRzk8uxBVVsD4XNa7z7krGwYJop2kIu2RiIeJOBSWHEbmdqOkJW2XiMI+BBNiOzUzD2RAAAAAAAAAAAAAAAAAAAAAAGinaQi7ZGIh4k4FJYcRuY1W2shOhVN+ZBjOyIT6zc/0kmo2zM7zIyL0eoxTpatjmI1y2KherKJ7Xq9iWoordHzdSk7lXAXLxnNCjcydK6B0fN1KTulcAvGc0FzJ0roHR83UpO6VwC8ZzQXMnSugdHzdSk7pXALxnNBcydK6B0fN1KTulcAvGc0FzJ0roHR83UpO6VwC8ZzQXMnSugdHzdSk7pXALxnNBcydK6B0fN1KTulcAvGc0FzJ0roHR83UpO6VwC8ZzQXMnSugdHzdSk7pXALxnNBcydK6B0fN1KTulcAvGc0FzJ0roHR83UpO6VwC8ZzQXMnSugdHzdSk7pXALxnNBcydK6DTYmyE6bU48ydGcjw2Fk4ZupNJuGR3kREfXdf2mKlVVsaxWtW1VL1FRPc9HOSxEP/Z"/>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data:image/jpeg;base64,/9j/4AAQSkZJRgABAQAAAQABAAD/2wCEAAkGBxIHEhAIBxAQEBAQGRYQERESFxIUEBAZFREaFhQYFh8aHSshGRoxJxQXIT0tJS0rLy4uFys0RD8tNygtLi0BCgoKDg0OGxAQGy4mICQ2KzA0LC0sNzQwLCwrNzc0LCs1Lyw0LCw0LDU0KywyLC4sLCwsNS0sNCwvLS8sLCwsLP/AABEIAOEA4QMBEQACEQEDEQH/xAAcAAEBAAMBAQEBAAAAAAAAAAAABwQGCAMFAgH/xABEEAABAwECCQgHBwMDBQAAAAAAAQIDBAURBgcVNFRxc7PREiExMkFRk7ETIjVhcoGyFzNSgpGSoRRCwSNiwlNjouHw/8QAGgEBAAIDAQAAAAAAAAAAAAAAAAUGAQMEAv/EADIRAQABAgIHBgYDAQEBAAAAAAABAgMEcQUREzIzUpESFDGBsdEVIUFRYaEiNMHwQiP/2gAMAwEAAhEDEQA/AKnhZhNHg3Gj5E5cr70iiRbldd0qq9jTow+HqvVao8Pu5sTiabFOufH7JPamGFbaSq6SofG3sZCqxsT3eqt6/NVJi3hLVHhGvNA3MbeuTvasvk+flip0mo8WTibdjb5Y6NXeLvNPUyxU6TUeLJxGxt8sdDvF3mnqZYqdJqPFk4jY2+WOh3i7zT1MsVOk1HiycRsbfLHQ7xd5p6mWKnSajxZOI2Nvljod4u809TLFTpNR4snEbG3yx0O8Xeaeplip0mo8WTiNjb5Y6HeLvNPUyxU6TUeLJxGxt8sdDvF3mnqZYqdJqPFk4jY2+WOh3i7zT1MsVOk1HiycRsbfLHQ7xd5p6mWKnSajxZOI2Nvljod4u809TLFTpNR4snEbG3yx0O8Xeaeplip0mo8WTiNjb5Y6HeLvNPUyxU6TUeLJxGxt8sdDvF3mnqZYqdJqPFk4jY2+WOh3i7zT1MsVOk1HiycRsbfLHQ7xd5p6mWKnSajxZOI2Nvljod4u809TLFTpNR4snEbG3yx0O8Xeaeplip0mo8WTiNjb5Y6HeLvNPUyxU6TUeLJxGxt8sdDvF3mnqZYqdJqPFk4jY2+WOh3i7zT1MsVOk1HiycRsbfLHQ7xd5p6mWKnSajxZOI2Nvljod4u809TLFTpNR4snEbG3yx0O8XeaerLs/CqtoHI+CqlX/bI5ZGL7rnX3fK48V4a1XHzph7oxl6idcVT5/NUsC8MGYRIsE6JHUsS9zE6r07XMv5/kvRf2kRicLNmdcfOE5hMZF+NU/KptJyO1CMNrRdaVbUSvXmY5YWJ2I2NVbza1RV/MWHC24otRHn1VjG3JrvVfj5dHwjocgAAAAAAAAAAAAAAAAAAAAAAAAAAAABl2TXusuaKvhv5UTkdzdqf3JqVL0+Z4uURXRNM/Vts3Jt1xXH0dBf1jPxFb7MrX2oc/21nFTtZd4pY7W5TlCq3+LVnLCNjSAAAAAAAAAAAAAAAAAAAAAAAAAAAAAFDK1XkAs6RW1nFTtZd4pN2tynKFdv8AFqzlhGxpAAAD+tar1RjEVVXoROdVMTOpmImflD3loZYE5c0UrG97mORP1VDzFdM/KJh7m1XEa5iejHPbWAAAAAAAAAAAAAAAAAAAAAAFDK0kAs6R21nFTtZd4pN2tynKFdv8WrOWEbGkAAbTgVgi7CJyzzqsdMxbnOTrPX8LP8r2HHisVFqNUeLvweDm9Paq3fVXrLsiCyW+is6JkadCqies74lXncushrl2u5Ouqdaft2qLcaqI1M01tjV8JcCaa2mukga2CfpSRiXI5f8AeicztfT5HXYxddudU/OHHiMFbux9p+6OWlQSWZK+jrG8mSNbnJ2d6Knei9PzJuiuK6Yqp8Fdu26rdU01eMMY9tYAAAAAAAAAAAAAAAAAAABQytJALOkdtZxU7WXeKTdrcpyhXb/FqzlhGxpAP3FGsqtijS9zlRrU71VbkMTOqNcvVMTM6odC2PZ7bKhioKfqxNRt/wCJf7nL71W9fmVq5XNdU1T9VstW4t0RRH0Zh4bAABPMbtlo+OG1Y09djvQvXva5FVqrqVFT85JaOuaqpo80TpS1E0xcj6fJLiXQYAAAAAAAAAAAAAAAAAAABQytJALOkdtZxU7WXeKTdrcpyhXb/FqzlhGxpAMyxpEiqKeSTqtljcupJEVTXdjXRVH4ltsTquUzP3h0QVpbQAAA1LGhIjKCRrul742t18vleTVOzARrvR5uHSMxFifJGCdVsAAAAAAAAAAAAAAAAAAAAoZWkgFnSO2s4qdrLvFJu1uU5Qrt/i1ZywjY0gAC54EW+23qZr3OT00SIyZvbeicztS3X6707Cv4qxNqv8T4LRhMRF63E/WPFsJzOoAASXGlb7bQlbZlK69lOqrIqdCyLzXflS9NblTsJnAWJpp7c/X0QOk8RFdUW6fCPHNopIIsAAAAAAAAAAAAAAAAAAAAoZWkgFnSO2s4qdrLvFJu1uU5Qrt/i1ZywjY0gADNsm1JbHkbWWe9WPTmXta5O1rk7U/+6TXct03KezU22r1dqrtUypVkYzYJkRtqxvhf2uYnLiX/AJJquXWRdzR1cbk60za0pbqj+cap/T6cuMKz2JymTOev4Wxy3/8Ak1E/k0xgb32/bfOkMPH/AK/UtQwlxjSV7XU1jtdAx3MsjlT0yp7ruZnyVV1HbYwFNM66/n6I/EaTqrjs241fn6tEJFFAAAAAAAAAAAAAAAAAAAAAChlaSAWdI7azip2su8Um7W5TlCu3+LVnLCNjSAAAAAAAAAAAAAAAAAAAAAAAAAAAAAFDK0kAs6R21nFTtZd4pN2tynKFdv8AFqzlhGxpAAG52Fi/ktmCO0I6iNiSIqo1WuVUucre/wBxwXcdFuuadXgk7OjpuURX2vFn/ZZLpUX7HcTX8Sp5Wz4TVzfo+yyXSov2O4j4lTynwmrm/R9lkulRfsdxHxKnlPhNXN+mq4UWC7B2ZtFNI2RXMSXlNRUTnc5t3P8AD/J2Ye/F6ntRGpw4rDzYr7MzrfHN7mfpjeWqMTtVE/VTEzqhmI1zqUD7LJdKi/Y7iRvxKnlS3wmrm/R9lkulRfsdxHxKnlPhNXN+j7LJdKi/Y7iPiVPKfCaub9POoxYSwtdKtTGvJRXXch3Pcl/eZjSNMzq7LE6KqiNfa/TQSSRL6thYPVFuu5Nnx3tTmdI71Ym617/cl6mm7fotR/KXRYw1y9P8Y82+WZiujYiOtSd71/DEiManuvW9V/gjq9I1TuR1StvRVEb868n3I8ALOZ006uXvWSb/AA640Tjb/wB/1DojR+H5f3I/ACzndFOqe9JJv8uHfb/3/UHw/D8v7l8uuxYU0t60U00TuzlcmRifK5F/k20aRuRvREtNei7U7szDTLewHq7GRZlak0Sc6yRXqrU73N6U/lE7zus4y3c+XhP5R1/AXbXz8Y/DWTrcIAAAAChlaSAWdI7azip2su8Um7W5TlCu3+LVnLCNjSAALli+9n0up29cV/GcapaMFwKWxHM6gABIcbeex7Bm9kJrR3CnP2QGleNGXu0k70Y9Kfrs1p5mKvCXujeh0gVdbwABj2j91L8D/pU9Ub0PNe7KQ4B4Hrby/wBZXXtpWLdzczplTpa1exvevyTnvVJrF4rZfxp8fRAYLBbae1Vu+qw01Oyla2Cma1jGpc1rURGonuISqqap1ysFNMUxqh6mGQAAAATnGDgU1zX2vY7OS5vrTQt6rk7XsTsd2qnb09PTJ4PFzE9ivylEY7AxMTct+P1j/UxJZCAAAAUMrSQCzpHbWcVO1l3ik3a3KcoV2/xas5YRsaQABcsX3s+l1O3riv4zjVLRguBS2I5nUAAJDjbz2PYM3shNaO4U5+yA0rxoy92knejHpT9dmtPMxV4S90b0OkCrreAAPxPEkzXROvRHIrVVOlL0uMxOqdbExrjU86CjZZ8cdJSpyWRojGp7kTt71M11TVVNU+MsUURRTFMeEPc8vQAAAAAACG4eWKliVb44EuilT0sSJ0NRyrympqVF+VxP4S9tLeufGPkrWOsbK78vCfm106nEAAChlaSAWdI7azip2su8Um7W5TlCu3+LVnLCNjSAALli+9n0up29cV/GcapaMFwKWxHM6gABIcbeex7Bm9kJrR3CnP2QGleNGXu0k70Y9Kfrs1p5mKvCXujeh0gVdbwAAAAfl70jRXyKiInSq8yINWs16nz3YQUbF5DqylRe5ZYr/M27C5yz0apv2o/9R1hnQzNqE9JA5r2r0OaqKi/NDXMTHylsiYn5w9DDIAAAaJjcoPTU8Vc1PWhfyVXubIly/wAtZ+pIaOr1VzT9/wDEZpS3rtRV9v8AUmJlAAAAoZWkgFnSO2s4qdrLvFJu1uU5Qrt/i1ZywjY0gAC5YvvZ9LqdvXFfxnGqWjBcClsRzOoAASHG3nsewZvZCa0dwpz9kBpXjRl7tJO9GPSn67NaeZirwl7o3odIFXW8AAAPi4V4QMwdgWqkTlPcvIiZ+N13b3NTpX/2hvw9ib1fZhz4nEU2KO1KK2xbU9tOWa0ZXP570b0Rs+FvQnmTtqzRbjVTCt3sRcuzrql882tLMsu05rJelRZ8jo3dt3Vd7nJ0OTWa7lum5GqqG21ertTrolbsErfbhDTpVtRGyNXkSsToa5Ev5vct6Kmu7sIHEWZtV9lZcNiIv2+1Hm+0aHQAAPg4d0/9TQVbF7Gek8NyP/4nRhatV6n/ALxc2Mp7ViqPx6ISWFVgAAUMrSQCzpHbWcVO1l3ik3a3KcoV2/xas5YRsaQABcsX3s+l1O3riv4zjVLRguBS2I5nUAAJDjbz2PYM3shNaO4U5+yA0rxoy92knejHpT9dmtPMxV4S90b0OkCrreAAAEcxpWitXWLSovq07WsROzlORHuX+Wp+Um8Bb7NrtfdXtJ3O1d7P2acdyOAAG9Yo61YqmWjXqyx8r80bku/hziO0jRroir7f6ldFV6rk0/ePRWiHToAA+fhFH6Wlq4/xQyp+samyzOq5TP5hqvxrt1R+Jc9llVIAAFDK0kAs6R21nFTtZd4pN2tynKFdv8WrOWEbGkAAXLF97PpdTt64r+M41S0YLgUtiOZ1AACQ4289j2DN7ITWjuFOfsgNK8aMvdpJ3ox6U/XZrTzMVeEvdG9DpAq63gAABAMKpVmrax7v+tI35NerU8kLHh41WqcoVXFVa71U/mXyjc5wABsuLh6stGmRP7vSIvgPX/CHJjY/+E+Xq7tHzqxFPn6LeQKyAADEtZL4J0/7b/oU9296Hi5uy52QsyogYAChlaSAWdI7azip2su8Um7W5TlCu3+LVnLCNjSAALli+9n0up29cV/GcapaMFwKWxHM6gABIcbeex7Bm9kJrR3CnP2QGleNGXu0k70Y9Kfrs1p5mKvCXujeh0gVdbwAAA57wgzqr2029cWSzw6coVPEcWrOXzza0gADY8XftGl1ybh5y43gVeXq7dH/ANinz9FxIBZQABi2p9zN8D/oU9Ub0PNe7LnVCzqgBgAKGVpIBZ0jtrOKnay7xSbtblOUK7f4tWcsI2NIAAuWL72fS6nb1xX8ZxqlowXApbEczqAAEhxt57HsGb2QmtHcKc/ZAaV40Ze7STvRj0p+uzWnmYq8Je6N6HSBV1vAAADnrCDOqvbTb1xZLPDpyhU8Rxas5YBtaQABseLv2jS65Nw85cbwKvL1duj/AOxT5+i4kAsoAAxbU+5m+B/0KeqN6HmvdlzqhZ1QAwAFDK0kAs6R21nFTtZd4pN2tynKFdv8WrOWEbGkAAXLF97PpdTt64r+M41S0YLgUtiOZ1AACQ4289j2DN7ITWjuFOfsgNK8aMvdpJ3ox6U/XZrTzMVeEvdG9DpAq63gAABz1hBnVXtpt64slnh05QqeI4tWcsA2tIAA2PF37Rpdcm4ecuN4FXl6u3R/9inz9FxIBZQABi2p9zN8D/oU9Ub0PNe7LnVCzqgBgAKGVpIBZ0jtrOKnay7xSbtblOUK7f4tWcsI2NIAAuWL72fS6nb1xX8ZxqlowXApbEczqAAEhxt57HsGb2QmtHcKc/ZAaV40Ze7STvRj0p+uzWnmYq8Je6N6HSBV1vAAADnrCDOqvbTb1xZLPDpyhU8Rxas5YBtaQABseLv2jS65Nw85cbwKvL1duj/7FPn6LiQCygADFtT7mb4H/Qp6o3oea92XOqFnVADAAUMrSQCzpHbWcVO1l3ik3a3KcoV2/wAWrOWEbGkAAXLF97PpdTt64r+M41S0YLgUtiOZ1AACQ4289j2DN7ITWjuFOfsgNK8aMvdpJ3ox6U/XZrTzMVeEvdG9DpAq63gAABz1hBnVXtpt64slnh05QqeI4tWcsA2tIAA2PF37Rpdcm4ecuN4FXl6u3R/9inz9FxIBZQABi2p9zN8D/oU9Ub0PNe7LnVCzqgBgAKGVpIBZ0jtrOKnay7xSbtblOUK7f4tWcsI2NIAAuWL72fS6nb1xX8ZxqlowXApbEczqAAEhxt57HsGb2QmtHcKc/ZAaV40Ze7STvRj0p+uzWnmYq8Je6N6HSBV1vAAADnrCDOqvbTb1xZLPDpyhU8Rxas5YBtaQABseLv2jS65Nw85cbwKvL1duj/7FPn6LiQCygADFtT7mb4H/AEKeqN6HmvdlzqhZ1QAwAFDK0kAs6R21nFTtZd4pN2tynKFdv8WrOWEbGkAAWfAS1aenoKaKeohY5Ede10jGuT/UcvOiqQWKt1zeqmInosuDuURYpiZjq+9lul0qn8WPic+yucs9HTtbfNHUy3S6VT+LHxGyucs9Da2+aOplul0qn8WPiNlc5Z6G1t80dUqxpVLKusjkpZGSN9CxOUxyOS/0knNenbzp+pL4CmabcxMfVBaTqiq7Gqfo087kc9IFuc1V708zFXg9Ub0Ogct0ulU/ix8St7K5yz0Wza2+aOplul0qn8WPiNlc5Z6G1t80dTLdLpVP4sfEbK5yz0Nrb5o6mW6XSqfxY+I2VzlnobW3zR1Qi3XpJU1T2Kiossqoqc6KiyuVFTvQsNmNVunKFXxE67tWr7ywTY0gADYMApm09fTS1DmsaiyXucqNan+g9EvVdZzYuJmzVEfj1dmBmIv0zP59Fly3S6VT+LHxIPZXOWeixbW3zR1Mt0ulU/ix8RsrnLPQ2tvmjqZbpdKp/Fj4jZXOWehtbfNHVjWlbNM+GZramnVVY9ERJI719VfeeqLVfaj+M9Hmu7R2Z/lHVA0LGqYAAKGVpIBZ0jtrOKnay7xSbtblOUK7f4tWcsI2NIAAAAAAAAAAAAAAAAAAAAAAAAAAAAAUMrSQCzpHbWcVO1l3ik3a3KcoV2/xas5YRsaQAAAAAAAAAAAAAAAAAAAAAAAAAAAAAoZWkgFnS/DCidQVtVDInTI6RvvbIvLb9V2tCYw1cVWqZj/tSAxlE0XqonPq+Mb3MAAAAAAAAAAAAAAAAAAAAAAAAAAAAAe9BSOr5I6ODndK5GJ+Zbr9Xb8jzXVFFM1T9Gy3RNdcUx9XQWT2dyla7crZ2IfCw3wTbhExJYFRlTGlzHL1Xp08h3u7l7L/AHnThcTNmdU+EuTGYSL8a48YSC07Knsl3orRhfEvRe5PVd8Lk5nfJSaou0XI10zrV+5ZuW51VxqYV5say8BeAvAXgLwF4C8BeAvAXgLwF4C8BeAvAXgLwF4C8BeAvAXgLwMihopbQd6GhjfK7uYiuu13dCazzXXTRGuqdT3RbrrnVTGtVsA8C8irlC07lqFS5rUuVIUVOfn7XdnN0dHPeQ+Lxe0/jT4eqdwWC2X86970bscCRAPKq6jtRmnxYq8Hwjc1AAAAAAAAAAAAAAAAAAAAAAAAAAAfZs7qIaq/Fso8GSeXoA//2Q=="/>
          <p:cNvSpPr>
            <a:spLocks noChangeAspect="1" noChangeArrowheads="1"/>
          </p:cNvSpPr>
          <p:nvPr/>
        </p:nvSpPr>
        <p:spPr bwMode="auto">
          <a:xfrm>
            <a:off x="1831975" y="79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data:image/jpeg;base64,/9j/4AAQSkZJRgABAQAAAQABAAD/2wCEAAkGBxIHEhAIBxAQEBAQGRYQERESFxIUEBAZFREaFhQYFh8aHSshGRoxJxQXIT0tJS0rLy4uFys0RD8tNygtLi0BCgoKDg0OGxAQGy4mICQ2KzA0LC0sNzQwLCwrNzc0LCs1Lyw0LCw0LDU0KywyLC4sLCwsNS0sNCwvLS8sLCwsLP/AABEIAOEA4QMBEQACEQEDEQH/xAAcAAEBAAMBAQEBAAAAAAAAAAAABwQGCAMFAgH/xABEEAABAwECCQgHBwMDBQAAAAAAAQIDBAURBgcVNFRxc7PREiExMkFRk7ETIjVhcoGyFzNSgpGSoRRCwSNiwlNjouHw/8QAGgEBAAIDAQAAAAAAAAAAAAAAAAUGAQMEAv/EADIRAQABAgIHBgYDAQEBAAAAAAABAgMEcQUREzIzUpESFDGBsdEVIUFRYaEiNMHwQiP/2gAMAwEAAhEDEQA/AKnhZhNHg3Gj5E5cr70iiRbldd0qq9jTow+HqvVao8Pu5sTiabFOufH7JPamGFbaSq6SofG3sZCqxsT3eqt6/NVJi3hLVHhGvNA3MbeuTvasvk+flip0mo8WTibdjb5Y6NXeLvNPUyxU6TUeLJxGxt8sdDvF3mnqZYqdJqPFk4jY2+WOh3i7zT1MsVOk1HiycRsbfLHQ7xd5p6mWKnSajxZOI2Nvljod4u809TLFTpNR4snEbG3yx0O8Xeaeplip0mo8WTiNjb5Y6HeLvNPUyxU6TUeLJxGxt8sdDvF3mnqZYqdJqPFk4jY2+WOh3i7zT1MsVOk1HiycRsbfLHQ7xd5p6mWKnSajxZOI2Nvljod4u809TLFTpNR4snEbG3yx0O8Xeaeplip0mo8WTiNjb5Y6HeLvNPUyxU6TUeLJxGxt8sdDvF3mnqZYqdJqPFk4jY2+WOh3i7zT1MsVOk1HiycRsbfLHQ7xd5p6mWKnSajxZOI2Nvljod4u809TLFTpNR4snEbG3yx0O8Xeaeplip0mo8WTiNjb5Y6HeLvNPUyxU6TUeLJxGxt8sdDvF3mnqZYqdJqPFk4jY2+WOh3i7zT1MsVOk1HiycRsbfLHQ7xd5p6mWKnSajxZOI2Nvljod4u809TLFTpNR4snEbG3yx0O8XeaerLs/CqtoHI+CqlX/bI5ZGL7rnX3fK48V4a1XHzph7oxl6idcVT5/NUsC8MGYRIsE6JHUsS9zE6r07XMv5/kvRf2kRicLNmdcfOE5hMZF+NU/KptJyO1CMNrRdaVbUSvXmY5YWJ2I2NVbza1RV/MWHC24otRHn1VjG3JrvVfj5dHwjocgAAAAAAAAAAAAAAAAAAAAAAAAAAAABl2TXusuaKvhv5UTkdzdqf3JqVL0+Z4uURXRNM/Vts3Jt1xXH0dBf1jPxFb7MrX2oc/21nFTtZd4pY7W5TlCq3+LVnLCNjSAAAAAAAAAAAAAAAAAAAAAAAAAAAAAFDK1XkAs6RW1nFTtZd4pN2tynKFdv8AFqzlhGxpAAAD+tar1RjEVVXoROdVMTOpmImflD3loZYE5c0UrG97mORP1VDzFdM/KJh7m1XEa5iejHPbWAAAAAAAAAAAAAAAAAAAAAAFDK0kAs6R21nFTtZd4pN2tynKFdv8WrOWEbGkAAbTgVgi7CJyzzqsdMxbnOTrPX8LP8r2HHisVFqNUeLvweDm9Paq3fVXrLsiCyW+is6JkadCqies74lXncushrl2u5Ouqdaft2qLcaqI1M01tjV8JcCaa2mukga2CfpSRiXI5f8AeicztfT5HXYxddudU/OHHiMFbux9p+6OWlQSWZK+jrG8mSNbnJ2d6Knei9PzJuiuK6Yqp8Fdu26rdU01eMMY9tYAAAAAAAAAAAAAAAAAAABQytJALOkdtZxU7WXeKTdrcpyhXb/FqzlhGxpAP3FGsqtijS9zlRrU71VbkMTOqNcvVMTM6odC2PZ7bKhioKfqxNRt/wCJf7nL71W9fmVq5XNdU1T9VstW4t0RRH0Zh4bAABPMbtlo+OG1Y09djvQvXva5FVqrqVFT85JaOuaqpo80TpS1E0xcj6fJLiXQYAAAAAAAAAAAAAAAAAAABQytJALOkdtZxU7WXeKTdrcpyhXb/FqzlhGxpAMyxpEiqKeSTqtljcupJEVTXdjXRVH4ltsTquUzP3h0QVpbQAAA1LGhIjKCRrul742t18vleTVOzARrvR5uHSMxFifJGCdVsAAAAAAAAAAAAAAAAAAAAoZWkgFnSO2s4qdrLvFJu1uU5Qrt/i1ZywjY0gAC54EW+23qZr3OT00SIyZvbeicztS3X6707Cv4qxNqv8T4LRhMRF63E/WPFsJzOoAASXGlb7bQlbZlK69lOqrIqdCyLzXflS9NblTsJnAWJpp7c/X0QOk8RFdUW6fCPHNopIIsAAAAAAAAAAAAAAAAAAAAoZWkgFnSO2s4qdrLvFJu1uU5Qrt/i1ZywjY0gADNsm1JbHkbWWe9WPTmXta5O1rk7U/+6TXct03KezU22r1dqrtUypVkYzYJkRtqxvhf2uYnLiX/AJJquXWRdzR1cbk60za0pbqj+cap/T6cuMKz2JymTOev4Wxy3/8Ak1E/k0xgb32/bfOkMPH/AK/UtQwlxjSV7XU1jtdAx3MsjlT0yp7ruZnyVV1HbYwFNM66/n6I/EaTqrjs241fn6tEJFFAAAAAAAAAAAAAAAAAAAAAChlaSAWdI7azip2su8Um7W5TlCu3+LVnLCNjSAAAAAAAAAAAAAAAAAAAAAAAAAAAAAFDK0kAs6R21nFTtZd4pN2tynKFdv8AFqzlhGxpAAG52Fi/ktmCO0I6iNiSIqo1WuVUucre/wBxwXcdFuuadXgk7OjpuURX2vFn/ZZLpUX7HcTX8Sp5Wz4TVzfo+yyXSov2O4j4lTynwmrm/R9lkulRfsdxHxKnlPhNXN+mq4UWC7B2ZtFNI2RXMSXlNRUTnc5t3P8AD/J2Ye/F6ntRGpw4rDzYr7MzrfHN7mfpjeWqMTtVE/VTEzqhmI1zqUD7LJdKi/Y7iRvxKnlS3wmrm/R9lkulRfsdxHxKnlPhNXN+j7LJdKi/Y7iPiVPKfCaub9POoxYSwtdKtTGvJRXXch3Pcl/eZjSNMzq7LE6KqiNfa/TQSSRL6thYPVFuu5Nnx3tTmdI71Ym617/cl6mm7fotR/KXRYw1y9P8Y82+WZiujYiOtSd71/DEiManuvW9V/gjq9I1TuR1StvRVEb868n3I8ALOZ006uXvWSb/AA640Tjb/wB/1DojR+H5f3I/ACzndFOqe9JJv8uHfb/3/UHw/D8v7l8uuxYU0t60U00TuzlcmRifK5F/k20aRuRvREtNei7U7szDTLewHq7GRZlak0Sc6yRXqrU73N6U/lE7zus4y3c+XhP5R1/AXbXz8Y/DWTrcIAAAAChlaSAWdI7azip2su8Um7W5TlCu3+LVnLCNjSAALli+9n0up29cV/GcapaMFwKWxHM6gABIcbeex7Bm9kJrR3CnP2QGleNGXu0k70Y9Kfrs1p5mKvCXujeh0gVdbwABj2j91L8D/pU9Ub0PNe7KQ4B4Hrby/wBZXXtpWLdzczplTpa1exvevyTnvVJrF4rZfxp8fRAYLBbae1Vu+qw01Oyla2Cma1jGpc1rURGonuISqqap1ysFNMUxqh6mGQAAAATnGDgU1zX2vY7OS5vrTQt6rk7XsTsd2qnb09PTJ4PFzE9ivylEY7AxMTct+P1j/UxJZCAAAAUMrSQCzpHbWcVO1l3ik3a3KcoV2/xas5YRsaQABcsX3s+l1O3riv4zjVLRguBS2I5nUAAJDjbz2PYM3shNaO4U5+yA0rxoy92knejHpT9dmtPMxV4S90b0OkCrreAAPxPEkzXROvRHIrVVOlL0uMxOqdbExrjU86CjZZ8cdJSpyWRojGp7kTt71M11TVVNU+MsUURRTFMeEPc8vQAAAAAACG4eWKliVb44EuilT0sSJ0NRyrympqVF+VxP4S9tLeufGPkrWOsbK78vCfm106nEAAChlaSAWdI7azip2su8Um7W5TlCu3+LVnLCNjSAALli+9n0up29cV/GcapaMFwKWxHM6gABIcbeex7Bm9kJrR3CnP2QGleNGXu0k70Y9Kfrs1p5mKvCXujeh0gVdbwAAAAfl70jRXyKiInSq8yINWs16nz3YQUbF5DqylRe5ZYr/M27C5yz0apv2o/9R1hnQzNqE9JA5r2r0OaqKi/NDXMTHylsiYn5w9DDIAAAaJjcoPTU8Vc1PWhfyVXubIly/wAtZ+pIaOr1VzT9/wDEZpS3rtRV9v8AUmJlAAAAoZWkgFnSO2s4qdrLvFJu1uU5Qrt/i1ZywjY0gAC5YvvZ9LqdvXFfxnGqWjBcClsRzOoAASHG3nsewZvZCa0dwpz9kBpXjRl7tJO9GPSn67NaeZirwl7o3odIFXW8AAAPi4V4QMwdgWqkTlPcvIiZ+N13b3NTpX/2hvw9ib1fZhz4nEU2KO1KK2xbU9tOWa0ZXP570b0Rs+FvQnmTtqzRbjVTCt3sRcuzrql882tLMsu05rJelRZ8jo3dt3Vd7nJ0OTWa7lum5GqqG21ertTrolbsErfbhDTpVtRGyNXkSsToa5Ev5vct6Kmu7sIHEWZtV9lZcNiIv2+1Hm+0aHQAAPg4d0/9TQVbF7Gek8NyP/4nRhatV6n/ALxc2Mp7ViqPx6ISWFVgAAUMrSQCzpHbWcVO1l3ik3a3KcoV2/xas5YRsaQABcsX3s+l1O3riv4zjVLRguBS2I5nUAAJDjbz2PYM3shNaO4U5+yA0rxoy92knejHpT9dmtPMxV4S90b0OkCrreAAAEcxpWitXWLSovq07WsROzlORHuX+Wp+Um8Bb7NrtfdXtJ3O1d7P2acdyOAAG9Yo61YqmWjXqyx8r80bku/hziO0jRroir7f6ldFV6rk0/ePRWiHToAA+fhFH6Wlq4/xQyp+samyzOq5TP5hqvxrt1R+Jc9llVIAAFDK0kAs6R21nFTtZd4pN2tynKFdv8WrOWEbGkAAXLF97PpdTt64r+M41S0YLgUtiOZ1AACQ4289j2DN7ITWjuFOfsgNK8aMvdpJ3ox6U/XZrTzMVeEvdG9DpAq63gAABAMKpVmrax7v+tI35NerU8kLHh41WqcoVXFVa71U/mXyjc5wABsuLh6stGmRP7vSIvgPX/CHJjY/+E+Xq7tHzqxFPn6LeQKyAADEtZL4J0/7b/oU9296Hi5uy52QsyogYAChlaSAWdI7azip2su8Um7W5TlCu3+LVnLCNjSAALli+9n0up29cV/GcapaMFwKWxHM6gABIcbeex7Bm9kJrR3CnP2QGleNGXu0k70Y9Kfrs1p5mKvCXujeh0gVdbwAAA57wgzqr2029cWSzw6coVPEcWrOXzza0gADY8XftGl1ybh5y43gVeXq7dH/ANinz9FxIBZQABi2p9zN8D/oU9Ub0PNe7LnVCzqgBgAKGVpIBZ0jtrOKnay7xSbtblOUK7f4tWcsI2NIAAuWL72fS6nb1xX8ZxqlowXApbEczqAAEhxt57HsGb2QmtHcKc/ZAaV40Ze7STvRj0p+uzWnmYq8Je6N6HSBV1vAAADnrCDOqvbTb1xZLPDpyhU8Rxas5YBtaQABseLv2jS65Nw85cbwKvL1duj/AOxT5+i4kAsoAAxbU+5m+B/0KeqN6HmvdlzqhZ1QAwAFDK0kAs6R21nFTtZd4pN2tynKFdv8WrOWEbGkAAXLF97PpdTt64r+M41S0YLgUtiOZ1AACQ4289j2DN7ITWjuFOfsgNK8aMvdpJ3ox6U/XZrTzMVeEvdG9DpAq63gAABz1hBnVXtpt64slnh05QqeI4tWcsA2tIAA2PF37Rpdcm4ecuN4FXl6u3R/9inz9FxIBZQABi2p9zN8D/oU9Ub0PNe7LnVCzqgBgAKGVpIBZ0jtrOKnay7xSbtblOUK7f4tWcsI2NIAAuWL72fS6nb1xX8ZxqlowXApbEczqAAEhxt57HsGb2QmtHcKc/ZAaV40Ze7STvRj0p+uzWnmYq8Je6N6HSBV1vAAADnrCDOqvbTb1xZLPDpyhU8Rxas5YBtaQABseLv2jS65Nw85cbwKvL1duj/7FPn6LiQCygADFtT7mb4H/Qp6o3oea92XOqFnVADAAUMrSQCzpHbWcVO1l3ik3a3KcoV2/wAWrOWEbGkAAXLF97PpdTt64r+M41S0YLgUtiOZ1AACQ4289j2DN7ITWjuFOfsgNK8aMvdpJ3ox6U/XZrTzMVeEvdG9DpAq63gAABz1hBnVXtpt64slnh05QqeI4tWcsA2tIAA2PF37Rpdcm4ecuN4FXl6u3R/9inz9FxIBZQABi2p9zN8D/oU9Ub0PNe7LnVCzqgBgAKGVpIBZ0jtrOKnay7xSbtblOUK7f4tWcsI2NIAAuWL72fS6nb1xX8ZxqlowXApbEczqAAEhxt57HsGb2QmtHcKc/ZAaV40Ze7STvRj0p+uzWnmYq8Je6N6HSBV1vAAADnrCDOqvbTb1xZLPDpyhU8Rxas5YBtaQABseLv2jS65Nw85cbwKvL1duj/7FPn6LiQCygADFtT7mb4H/AEKeqN6HmvdlzqhZ1QAwAFDK0kAs6R21nFTtZd4pN2tynKFdv8WrOWEbGkAAWfAS1aenoKaKeohY5Ede10jGuT/UcvOiqQWKt1zeqmInosuDuURYpiZjq+9lul0qn8WPic+yucs9HTtbfNHUy3S6VT+LHxGyucs9Da2+aOplul0qn8WPiNlc5Z6G1t80dUqxpVLKusjkpZGSN9CxOUxyOS/0knNenbzp+pL4CmabcxMfVBaTqiq7Gqfo087kc9IFuc1V708zFXg9Ub0Ogct0ulU/ix8St7K5yz0Wza2+aOplul0qn8WPiNlc5Z6G1t80dTLdLpVP4sfEbK5yz0Nrb5o6mW6XSqfxY+I2VzlnobW3zR1Qi3XpJU1T2Kiossqoqc6KiyuVFTvQsNmNVunKFXxE67tWr7ywTY0gADYMApm09fTS1DmsaiyXucqNan+g9EvVdZzYuJmzVEfj1dmBmIv0zP59Fly3S6VT+LHxIPZXOWeixbW3zR1Mt0ulU/ix8RsrnLPQ2tvmjqZbpdKp/Fj4jZXOWehtbfNHVjWlbNM+GZramnVVY9ERJI719VfeeqLVfaj+M9Hmu7R2Z/lHVA0LGqYAAKGVpIBZ0jtrOKnay7xSbtblOUK7f4tWcsI2NIAAAAAAAAAAAAAAAAAAAAAAAAAAAAAUMrSQCzpHbWcVO1l3ik3a3KcoV2/xas5YRsaQAAAAAAAAAAAAAAAAAAAAAAAAAAAAAoZWkgFnS/DCidQVtVDInTI6RvvbIvLb9V2tCYw1cVWqZj/tSAxlE0XqonPq+Mb3MAAAAAAAAAAAAAAAAAAAAAAAAAAAAAe9BSOr5I6ODndK5GJ+Zbr9Xb8jzXVFFM1T9Gy3RNdcUx9XQWT2dyla7crZ2IfCw3wTbhExJYFRlTGlzHL1Xp08h3u7l7L/AHnThcTNmdU+EuTGYSL8a48YSC07Knsl3orRhfEvRe5PVd8Lk5nfJSaou0XI10zrV+5ZuW51VxqYV5say8BeAvAXgLwF4C8BeAvAXgLwF4C8BeAvAXgLwF4C8BeAvAXgLwMihopbQd6GhjfK7uYiuu13dCazzXXTRGuqdT3RbrrnVTGtVsA8C8irlC07lqFS5rUuVIUVOfn7XdnN0dHPeQ+Lxe0/jT4eqdwWC2X86970bscCRAPKq6jtRmnxYq8Hwjc1AAAAAAAAAAAAAAAAAAAAAAAAAAAfZs7qIaq/Fso8GSeXoA//2Q=="/>
          <p:cNvSpPr>
            <a:spLocks noChangeAspect="1" noChangeArrowheads="1"/>
          </p:cNvSpPr>
          <p:nvPr/>
        </p:nvSpPr>
        <p:spPr bwMode="auto">
          <a:xfrm>
            <a:off x="1984375" y="16034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Subtitle 3"/>
          <p:cNvSpPr>
            <a:spLocks noGrp="1"/>
          </p:cNvSpPr>
          <p:nvPr>
            <p:ph type="subTitle" idx="1"/>
          </p:nvPr>
        </p:nvSpPr>
        <p:spPr>
          <a:xfrm>
            <a:off x="2740152" y="3810000"/>
            <a:ext cx="6861048" cy="381000"/>
          </a:xfrm>
        </p:spPr>
        <p:txBody>
          <a:bodyPr>
            <a:normAutofit lnSpcReduction="10000"/>
          </a:bodyPr>
          <a:lstStyle/>
          <a:p>
            <a:pPr algn="ctr"/>
            <a:r>
              <a:rPr lang="en-US" dirty="0"/>
              <a:t>6. Data Exploration</a:t>
            </a:r>
          </a:p>
        </p:txBody>
      </p:sp>
    </p:spTree>
    <p:extLst>
      <p:ext uri="{BB962C8B-B14F-4D97-AF65-F5344CB8AC3E}">
        <p14:creationId xmlns:p14="http://schemas.microsoft.com/office/powerpoint/2010/main" val="3155284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Code: Dealing with Missing Values</a:t>
            </a:r>
          </a:p>
        </p:txBody>
      </p:sp>
      <p:sp>
        <p:nvSpPr>
          <p:cNvPr id="3" name="Slide Number Placeholder 2"/>
          <p:cNvSpPr>
            <a:spLocks noGrp="1"/>
          </p:cNvSpPr>
          <p:nvPr>
            <p:ph type="sldNum" sz="quarter" idx="12"/>
          </p:nvPr>
        </p:nvSpPr>
        <p:spPr/>
        <p:txBody>
          <a:bodyPr/>
          <a:lstStyle/>
          <a:p>
            <a:fld id="{F8328964-332A-4115-BBD0-419F6E8FE1FF}" type="slidenum">
              <a:rPr lang="en-US" smtClean="0"/>
              <a:t>10</a:t>
            </a:fld>
            <a:endParaRPr lang="en-US"/>
          </a:p>
        </p:txBody>
      </p:sp>
      <p:sp>
        <p:nvSpPr>
          <p:cNvPr id="5" name="Rectangle 4"/>
          <p:cNvSpPr/>
          <p:nvPr/>
        </p:nvSpPr>
        <p:spPr>
          <a:xfrm>
            <a:off x="6400800" y="1170088"/>
            <a:ext cx="3657600"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dirty="0">
                <a:solidFill>
                  <a:srgbClr val="008000"/>
                </a:solidFill>
                <a:highlight>
                  <a:srgbClr val="FFFFFF"/>
                </a:highlight>
              </a:rPr>
              <a:t>## Handling missing values in data frames</a:t>
            </a:r>
            <a:endParaRPr lang="en-US" sz="1200" dirty="0">
              <a:solidFill>
                <a:srgbClr val="000000"/>
              </a:solidFill>
              <a:highlight>
                <a:srgbClr val="FFFFFF"/>
              </a:highlight>
            </a:endParaRPr>
          </a:p>
          <a:p>
            <a:r>
              <a:rPr lang="en-US" sz="1200" dirty="0">
                <a:solidFill>
                  <a:srgbClr val="8000FF"/>
                </a:solidFill>
                <a:highlight>
                  <a:srgbClr val="FFFFFF"/>
                </a:highlight>
              </a:rPr>
              <a:t>library</a:t>
            </a:r>
            <a:r>
              <a:rPr lang="en-US" sz="1200" dirty="0">
                <a:solidFill>
                  <a:srgbClr val="000080"/>
                </a:solidFill>
                <a:highlight>
                  <a:srgbClr val="FFFFFF"/>
                </a:highlight>
              </a:rPr>
              <a:t>(</a:t>
            </a:r>
            <a:r>
              <a:rPr lang="en-US" sz="1200" dirty="0" err="1">
                <a:solidFill>
                  <a:srgbClr val="000000"/>
                </a:solidFill>
                <a:highlight>
                  <a:srgbClr val="FFFFFF"/>
                </a:highlight>
              </a:rPr>
              <a:t>dplyr</a:t>
            </a:r>
            <a:r>
              <a:rPr lang="en-US" sz="1200" dirty="0">
                <a:solidFill>
                  <a:srgbClr val="000080"/>
                </a:solidFill>
                <a:highlight>
                  <a:srgbClr val="FFFFFF"/>
                </a:highlight>
              </a:rPr>
              <a:t>)</a:t>
            </a:r>
          </a:p>
          <a:p>
            <a:endParaRPr lang="en-US" sz="1200" dirty="0">
              <a:solidFill>
                <a:srgbClr val="000000"/>
              </a:solidFill>
              <a:highlight>
                <a:srgbClr val="FFFFFF"/>
              </a:highlight>
            </a:endParaRPr>
          </a:p>
          <a:p>
            <a:r>
              <a:rPr lang="en-US" sz="1200" dirty="0">
                <a:solidFill>
                  <a:srgbClr val="008000"/>
                </a:solidFill>
                <a:highlight>
                  <a:srgbClr val="FFFFFF"/>
                </a:highlight>
              </a:rPr>
              <a:t># Create a group variable</a:t>
            </a:r>
            <a:endParaRPr lang="en-US" sz="1200" dirty="0">
              <a:solidFill>
                <a:srgbClr val="000000"/>
              </a:solidFill>
              <a:highlight>
                <a:srgbClr val="FFFFFF"/>
              </a:highlight>
            </a:endParaRPr>
          </a:p>
          <a:p>
            <a:r>
              <a:rPr lang="en-US" sz="1200" dirty="0">
                <a:solidFill>
                  <a:srgbClr val="000000"/>
                </a:solidFill>
                <a:highlight>
                  <a:srgbClr val="FFFFFF"/>
                </a:highlight>
              </a:rPr>
              <a:t>g </a:t>
            </a:r>
            <a:r>
              <a:rPr lang="en-US" sz="1200" dirty="0">
                <a:solidFill>
                  <a:srgbClr val="000080"/>
                </a:solidFill>
                <a:highlight>
                  <a:srgbClr val="FFFFFF"/>
                </a:highlight>
              </a:rPr>
              <a:t>&lt;-</a:t>
            </a:r>
            <a:r>
              <a:rPr lang="en-US" sz="1200" dirty="0">
                <a:solidFill>
                  <a:srgbClr val="000000"/>
                </a:solidFill>
                <a:highlight>
                  <a:srgbClr val="FFFFFF"/>
                </a:highlight>
              </a:rPr>
              <a:t> </a:t>
            </a:r>
            <a:r>
              <a:rPr lang="en-US" sz="1200" dirty="0">
                <a:solidFill>
                  <a:srgbClr val="8000FF"/>
                </a:solidFill>
                <a:highlight>
                  <a:srgbClr val="FFFFFF"/>
                </a:highlight>
              </a:rPr>
              <a:t>c</a:t>
            </a:r>
            <a:r>
              <a:rPr lang="en-US" sz="1200" dirty="0">
                <a:solidFill>
                  <a:srgbClr val="000080"/>
                </a:solidFill>
                <a:highlight>
                  <a:srgbClr val="FFFFFF"/>
                </a:highlight>
              </a:rPr>
              <a:t>(</a:t>
            </a:r>
            <a:r>
              <a:rPr lang="en-US" sz="1200" dirty="0">
                <a:solidFill>
                  <a:srgbClr val="8000FF"/>
                </a:solidFill>
                <a:highlight>
                  <a:srgbClr val="FFFFFF"/>
                </a:highlight>
              </a:rPr>
              <a:t>rep</a:t>
            </a:r>
            <a:r>
              <a:rPr lang="en-US" sz="1200" dirty="0">
                <a:solidFill>
                  <a:srgbClr val="000080"/>
                </a:solidFill>
                <a:highlight>
                  <a:srgbClr val="FFFFFF"/>
                </a:highlight>
              </a:rPr>
              <a:t>(</a:t>
            </a:r>
            <a:r>
              <a:rPr lang="en-US" sz="1200" dirty="0">
                <a:solidFill>
                  <a:srgbClr val="808080"/>
                </a:solidFill>
                <a:highlight>
                  <a:srgbClr val="FFFFFF"/>
                </a:highlight>
              </a:rPr>
              <a:t>"group_1"</a:t>
            </a:r>
            <a:r>
              <a:rPr lang="en-US" sz="1200" dirty="0">
                <a:solidFill>
                  <a:srgbClr val="000000"/>
                </a:solidFill>
                <a:highlight>
                  <a:srgbClr val="FFFFFF"/>
                </a:highlight>
              </a:rPr>
              <a:t>,</a:t>
            </a:r>
            <a:r>
              <a:rPr lang="en-US" sz="1200" dirty="0">
                <a:solidFill>
                  <a:srgbClr val="FF8000"/>
                </a:solidFill>
                <a:highlight>
                  <a:srgbClr val="FFFFFF"/>
                </a:highlight>
              </a:rPr>
              <a:t>5</a:t>
            </a:r>
            <a:r>
              <a:rPr lang="en-US" sz="1200" dirty="0">
                <a:solidFill>
                  <a:srgbClr val="000080"/>
                </a:solidFill>
                <a:highlight>
                  <a:srgbClr val="FFFFFF"/>
                </a:highlight>
              </a:rPr>
              <a:t>)</a:t>
            </a:r>
            <a:r>
              <a:rPr lang="en-US" sz="1200" dirty="0">
                <a:solidFill>
                  <a:srgbClr val="000000"/>
                </a:solidFill>
                <a:highlight>
                  <a:srgbClr val="FFFFFF"/>
                </a:highlight>
              </a:rPr>
              <a:t>,</a:t>
            </a:r>
            <a:r>
              <a:rPr lang="en-US" sz="1200" dirty="0">
                <a:solidFill>
                  <a:srgbClr val="8000FF"/>
                </a:solidFill>
                <a:highlight>
                  <a:srgbClr val="FFFFFF"/>
                </a:highlight>
              </a:rPr>
              <a:t>rep</a:t>
            </a:r>
            <a:r>
              <a:rPr lang="en-US" sz="1200" dirty="0">
                <a:solidFill>
                  <a:srgbClr val="000080"/>
                </a:solidFill>
                <a:highlight>
                  <a:srgbClr val="FFFFFF"/>
                </a:highlight>
              </a:rPr>
              <a:t>(</a:t>
            </a:r>
            <a:r>
              <a:rPr lang="en-US" sz="1200" dirty="0">
                <a:solidFill>
                  <a:srgbClr val="808080"/>
                </a:solidFill>
                <a:highlight>
                  <a:srgbClr val="FFFFFF"/>
                </a:highlight>
              </a:rPr>
              <a:t>"group_2"</a:t>
            </a:r>
            <a:r>
              <a:rPr lang="en-US" sz="1200" dirty="0">
                <a:solidFill>
                  <a:srgbClr val="000000"/>
                </a:solidFill>
                <a:highlight>
                  <a:srgbClr val="FFFFFF"/>
                </a:highlight>
              </a:rPr>
              <a:t>,</a:t>
            </a:r>
            <a:r>
              <a:rPr lang="en-US" sz="1200" dirty="0">
                <a:solidFill>
                  <a:srgbClr val="FF8000"/>
                </a:solidFill>
                <a:highlight>
                  <a:srgbClr val="FFFFFF"/>
                </a:highlight>
              </a:rPr>
              <a:t>5</a:t>
            </a:r>
            <a:r>
              <a:rPr lang="en-US" sz="1200" dirty="0">
                <a:solidFill>
                  <a:srgbClr val="000080"/>
                </a:solidFill>
                <a:highlight>
                  <a:srgbClr val="FFFFFF"/>
                </a:highlight>
              </a:rPr>
              <a:t>))</a:t>
            </a:r>
          </a:p>
          <a:p>
            <a:endParaRPr lang="en-US" sz="1200" dirty="0">
              <a:solidFill>
                <a:srgbClr val="000000"/>
              </a:solidFill>
              <a:highlight>
                <a:srgbClr val="FFFFFF"/>
              </a:highlight>
            </a:endParaRPr>
          </a:p>
          <a:p>
            <a:r>
              <a:rPr lang="en-US" sz="1200" dirty="0">
                <a:solidFill>
                  <a:srgbClr val="008000"/>
                </a:solidFill>
                <a:highlight>
                  <a:srgbClr val="FFFFFF"/>
                </a:highlight>
              </a:rPr>
              <a:t># Generate two random variables</a:t>
            </a:r>
            <a:endParaRPr lang="en-US" sz="1200" dirty="0">
              <a:solidFill>
                <a:srgbClr val="000000"/>
              </a:solidFill>
              <a:highlight>
                <a:srgbClr val="FFFFFF"/>
              </a:highlight>
            </a:endParaRPr>
          </a:p>
          <a:p>
            <a:r>
              <a:rPr lang="en-US" sz="1200" dirty="0">
                <a:solidFill>
                  <a:srgbClr val="000000"/>
                </a:solidFill>
                <a:highlight>
                  <a:srgbClr val="FFFFFF"/>
                </a:highlight>
              </a:rPr>
              <a:t>a </a:t>
            </a:r>
            <a:r>
              <a:rPr lang="en-US" sz="1200" dirty="0">
                <a:solidFill>
                  <a:srgbClr val="000080"/>
                </a:solidFill>
                <a:highlight>
                  <a:srgbClr val="FFFFFF"/>
                </a:highlight>
              </a:rPr>
              <a:t>&lt;-</a:t>
            </a:r>
            <a:r>
              <a:rPr lang="en-US" sz="1200" dirty="0">
                <a:solidFill>
                  <a:srgbClr val="000000"/>
                </a:solidFill>
                <a:highlight>
                  <a:srgbClr val="FFFFFF"/>
                </a:highlight>
              </a:rPr>
              <a:t> </a:t>
            </a:r>
            <a:r>
              <a:rPr lang="en-US" sz="1200" dirty="0" err="1">
                <a:solidFill>
                  <a:srgbClr val="8000FF"/>
                </a:solidFill>
                <a:highlight>
                  <a:srgbClr val="FFFFFF"/>
                </a:highlight>
              </a:rPr>
              <a:t>rnorm</a:t>
            </a:r>
            <a:r>
              <a:rPr lang="en-US" sz="1200" dirty="0">
                <a:solidFill>
                  <a:srgbClr val="000080"/>
                </a:solidFill>
                <a:highlight>
                  <a:srgbClr val="FFFFFF"/>
                </a:highlight>
              </a:rPr>
              <a:t>(</a:t>
            </a:r>
            <a:r>
              <a:rPr lang="en-US" sz="1200" dirty="0">
                <a:solidFill>
                  <a:srgbClr val="FF8000"/>
                </a:solidFill>
                <a:highlight>
                  <a:srgbClr val="FFFFFF"/>
                </a:highlight>
              </a:rPr>
              <a:t>10</a:t>
            </a:r>
            <a:r>
              <a:rPr lang="en-US" sz="1200" dirty="0">
                <a:solidFill>
                  <a:srgbClr val="000000"/>
                </a:solidFill>
                <a:highlight>
                  <a:srgbClr val="FFFFFF"/>
                </a:highlight>
              </a:rPr>
              <a:t>, </a:t>
            </a:r>
            <a:r>
              <a:rPr lang="en-US" sz="1200" dirty="0">
                <a:solidFill>
                  <a:srgbClr val="8000FF"/>
                </a:solidFill>
                <a:highlight>
                  <a:srgbClr val="FFFFFF"/>
                </a:highlight>
              </a:rPr>
              <a:t>mean</a:t>
            </a:r>
            <a:r>
              <a:rPr lang="en-US" sz="1200" dirty="0">
                <a:solidFill>
                  <a:srgbClr val="000000"/>
                </a:solidFill>
                <a:highlight>
                  <a:srgbClr val="FFFFFF"/>
                </a:highlight>
              </a:rPr>
              <a:t>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8000"/>
                </a:solidFill>
                <a:highlight>
                  <a:srgbClr val="FFFFFF"/>
                </a:highlight>
              </a:rPr>
              <a:t>0</a:t>
            </a:r>
            <a:r>
              <a:rPr lang="en-US" sz="1200" dirty="0">
                <a:solidFill>
                  <a:srgbClr val="000000"/>
                </a:solidFill>
                <a:highlight>
                  <a:srgbClr val="FFFFFF"/>
                </a:highlight>
              </a:rPr>
              <a:t>, </a:t>
            </a:r>
            <a:r>
              <a:rPr lang="en-US" sz="1200" dirty="0" err="1">
                <a:solidFill>
                  <a:srgbClr val="8000FF"/>
                </a:solidFill>
                <a:highlight>
                  <a:srgbClr val="FFFFFF"/>
                </a:highlight>
              </a:rPr>
              <a:t>sd</a:t>
            </a:r>
            <a:r>
              <a:rPr lang="en-US" sz="1200" dirty="0">
                <a:solidFill>
                  <a:srgbClr val="000000"/>
                </a:solidFill>
                <a:highlight>
                  <a:srgbClr val="FFFFFF"/>
                </a:highlight>
              </a:rPr>
              <a:t>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8000"/>
                </a:solidFill>
                <a:highlight>
                  <a:srgbClr val="FFFFFF"/>
                </a:highlight>
              </a:rPr>
              <a:t>1</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a:solidFill>
                  <a:srgbClr val="000000"/>
                </a:solidFill>
                <a:highlight>
                  <a:srgbClr val="FFFFFF"/>
                </a:highlight>
              </a:rPr>
              <a:t>b </a:t>
            </a:r>
            <a:r>
              <a:rPr lang="en-US" sz="1200" dirty="0">
                <a:solidFill>
                  <a:srgbClr val="000080"/>
                </a:solidFill>
                <a:highlight>
                  <a:srgbClr val="FFFFFF"/>
                </a:highlight>
              </a:rPr>
              <a:t>&lt;-</a:t>
            </a:r>
            <a:r>
              <a:rPr lang="en-US" sz="1200" dirty="0">
                <a:solidFill>
                  <a:srgbClr val="000000"/>
                </a:solidFill>
                <a:highlight>
                  <a:srgbClr val="FFFFFF"/>
                </a:highlight>
              </a:rPr>
              <a:t> a</a:t>
            </a:r>
            <a:r>
              <a:rPr lang="en-US" sz="1200" dirty="0">
                <a:solidFill>
                  <a:srgbClr val="000080"/>
                </a:solidFill>
                <a:highlight>
                  <a:srgbClr val="FFFFFF"/>
                </a:highlight>
              </a:rPr>
              <a:t>*</a:t>
            </a:r>
            <a:r>
              <a:rPr lang="en-US" sz="1200" dirty="0">
                <a:solidFill>
                  <a:srgbClr val="FF8000"/>
                </a:solidFill>
                <a:highlight>
                  <a:srgbClr val="FFFFFF"/>
                </a:highlight>
              </a:rPr>
              <a:t>0.5</a:t>
            </a:r>
            <a:r>
              <a:rPr lang="en-US" sz="1200" dirty="0">
                <a:solidFill>
                  <a:srgbClr val="000000"/>
                </a:solidFill>
                <a:highlight>
                  <a:srgbClr val="FFFFFF"/>
                </a:highlight>
              </a:rPr>
              <a:t>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err="1">
                <a:solidFill>
                  <a:srgbClr val="8000FF"/>
                </a:solidFill>
                <a:highlight>
                  <a:srgbClr val="FFFFFF"/>
                </a:highlight>
              </a:rPr>
              <a:t>rnorm</a:t>
            </a:r>
            <a:r>
              <a:rPr lang="en-US" sz="1200" dirty="0">
                <a:solidFill>
                  <a:srgbClr val="000080"/>
                </a:solidFill>
                <a:highlight>
                  <a:srgbClr val="FFFFFF"/>
                </a:highlight>
              </a:rPr>
              <a:t>(</a:t>
            </a:r>
            <a:r>
              <a:rPr lang="en-US" sz="1200" dirty="0">
                <a:solidFill>
                  <a:srgbClr val="FF8000"/>
                </a:solidFill>
                <a:highlight>
                  <a:srgbClr val="FFFFFF"/>
                </a:highlight>
              </a:rPr>
              <a:t>10</a:t>
            </a:r>
            <a:r>
              <a:rPr lang="en-US" sz="1200" dirty="0">
                <a:solidFill>
                  <a:srgbClr val="000000"/>
                </a:solidFill>
                <a:highlight>
                  <a:srgbClr val="FFFFFF"/>
                </a:highlight>
              </a:rPr>
              <a:t>,</a:t>
            </a:r>
            <a:r>
              <a:rPr lang="en-US" sz="1200" dirty="0">
                <a:solidFill>
                  <a:srgbClr val="8000FF"/>
                </a:solidFill>
                <a:highlight>
                  <a:srgbClr val="FFFFFF"/>
                </a:highlight>
              </a:rPr>
              <a:t>mean</a:t>
            </a:r>
            <a:r>
              <a:rPr lang="en-US" sz="1200" dirty="0">
                <a:solidFill>
                  <a:srgbClr val="000000"/>
                </a:solidFill>
                <a:highlight>
                  <a:srgbClr val="FFFFFF"/>
                </a:highlight>
              </a:rPr>
              <a:t>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8000"/>
                </a:solidFill>
                <a:highlight>
                  <a:srgbClr val="FFFFFF"/>
                </a:highlight>
              </a:rPr>
              <a:t>0</a:t>
            </a:r>
            <a:r>
              <a:rPr lang="en-US" sz="1200" dirty="0">
                <a:solidFill>
                  <a:srgbClr val="000000"/>
                </a:solidFill>
                <a:highlight>
                  <a:srgbClr val="FFFFFF"/>
                </a:highlight>
              </a:rPr>
              <a:t>, </a:t>
            </a:r>
            <a:r>
              <a:rPr lang="en-US" sz="1200" dirty="0" err="1">
                <a:solidFill>
                  <a:srgbClr val="8000FF"/>
                </a:solidFill>
                <a:highlight>
                  <a:srgbClr val="FFFFFF"/>
                </a:highlight>
              </a:rPr>
              <a:t>sd</a:t>
            </a:r>
            <a:r>
              <a:rPr lang="en-US" sz="1200" dirty="0">
                <a:solidFill>
                  <a:srgbClr val="000000"/>
                </a:solidFill>
                <a:highlight>
                  <a:srgbClr val="FFFFFF"/>
                </a:highlight>
              </a:rPr>
              <a:t>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FF8000"/>
                </a:solidFill>
                <a:highlight>
                  <a:srgbClr val="FFFFFF"/>
                </a:highlight>
              </a:rPr>
              <a:t>1</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a:solidFill>
                  <a:srgbClr val="000000"/>
                </a:solidFill>
                <a:highlight>
                  <a:srgbClr val="FFFFFF"/>
                </a:highlight>
              </a:rPr>
              <a:t>a</a:t>
            </a:r>
            <a:r>
              <a:rPr lang="en-US" sz="1200" dirty="0">
                <a:solidFill>
                  <a:srgbClr val="000080"/>
                </a:solidFill>
                <a:highlight>
                  <a:srgbClr val="FFFFFF"/>
                </a:highlight>
              </a:rPr>
              <a:t>[</a:t>
            </a:r>
            <a:r>
              <a:rPr lang="en-US" sz="1200" dirty="0">
                <a:solidFill>
                  <a:srgbClr val="FF8000"/>
                </a:solidFill>
                <a:highlight>
                  <a:srgbClr val="FFFFFF"/>
                </a:highlight>
              </a:rPr>
              <a:t>4</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0080"/>
                </a:solidFill>
                <a:highlight>
                  <a:srgbClr val="FFFFFF"/>
                </a:highlight>
              </a:rPr>
              <a:t>&lt;-</a:t>
            </a:r>
            <a:r>
              <a:rPr lang="en-US" sz="1200" dirty="0">
                <a:solidFill>
                  <a:srgbClr val="000000"/>
                </a:solidFill>
                <a:highlight>
                  <a:srgbClr val="FFFFFF"/>
                </a:highlight>
              </a:rPr>
              <a:t> </a:t>
            </a:r>
            <a:r>
              <a:rPr lang="en-US" sz="1200" dirty="0">
                <a:solidFill>
                  <a:srgbClr val="0000FF"/>
                </a:solidFill>
                <a:highlight>
                  <a:srgbClr val="FFFFFF"/>
                </a:highlight>
              </a:rPr>
              <a:t>NA</a:t>
            </a:r>
            <a:endParaRPr lang="en-US" sz="1200" dirty="0">
              <a:solidFill>
                <a:srgbClr val="000000"/>
              </a:solidFill>
              <a:highlight>
                <a:srgbClr val="FFFFFF"/>
              </a:highlight>
            </a:endParaRPr>
          </a:p>
          <a:p>
            <a:r>
              <a:rPr lang="en-US" sz="1200" dirty="0">
                <a:solidFill>
                  <a:srgbClr val="000000"/>
                </a:solidFill>
                <a:highlight>
                  <a:srgbClr val="FFFFFF"/>
                </a:highlight>
              </a:rPr>
              <a:t>b</a:t>
            </a:r>
            <a:r>
              <a:rPr lang="en-US" sz="1200" dirty="0">
                <a:solidFill>
                  <a:srgbClr val="000080"/>
                </a:solidFill>
                <a:highlight>
                  <a:srgbClr val="FFFFFF"/>
                </a:highlight>
              </a:rPr>
              <a:t>[</a:t>
            </a:r>
            <a:r>
              <a:rPr lang="en-US" sz="1200" dirty="0">
                <a:solidFill>
                  <a:srgbClr val="FF8000"/>
                </a:solidFill>
                <a:highlight>
                  <a:srgbClr val="FFFFFF"/>
                </a:highlight>
              </a:rPr>
              <a:t>7</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0080"/>
                </a:solidFill>
                <a:highlight>
                  <a:srgbClr val="FFFFFF"/>
                </a:highlight>
              </a:rPr>
              <a:t>&lt;-</a:t>
            </a:r>
            <a:r>
              <a:rPr lang="en-US" sz="1200" dirty="0">
                <a:solidFill>
                  <a:srgbClr val="000000"/>
                </a:solidFill>
                <a:highlight>
                  <a:srgbClr val="FFFFFF"/>
                </a:highlight>
              </a:rPr>
              <a:t> </a:t>
            </a:r>
            <a:r>
              <a:rPr lang="en-US" sz="1200" dirty="0">
                <a:solidFill>
                  <a:srgbClr val="0000FF"/>
                </a:solidFill>
                <a:highlight>
                  <a:srgbClr val="FFFFFF"/>
                </a:highlight>
              </a:rPr>
              <a:t>NA</a:t>
            </a:r>
            <a:endParaRPr lang="en-US" sz="1200" dirty="0">
              <a:solidFill>
                <a:srgbClr val="000000"/>
              </a:solidFill>
              <a:highlight>
                <a:srgbClr val="FFFFFF"/>
              </a:highlight>
            </a:endParaRPr>
          </a:p>
          <a:p>
            <a:endParaRPr lang="en-US" sz="1200" dirty="0">
              <a:solidFill>
                <a:srgbClr val="000000"/>
              </a:solidFill>
              <a:highlight>
                <a:srgbClr val="FFFFFF"/>
              </a:highlight>
            </a:endParaRPr>
          </a:p>
          <a:p>
            <a:r>
              <a:rPr lang="en-US" sz="1200" dirty="0" err="1">
                <a:solidFill>
                  <a:srgbClr val="000000"/>
                </a:solidFill>
                <a:highlight>
                  <a:srgbClr val="FFFFFF"/>
                </a:highlight>
              </a:rPr>
              <a:t>dat</a:t>
            </a:r>
            <a:r>
              <a:rPr lang="en-US" sz="1200" dirty="0">
                <a:solidFill>
                  <a:srgbClr val="000000"/>
                </a:solidFill>
                <a:highlight>
                  <a:srgbClr val="FFFFFF"/>
                </a:highlight>
              </a:rPr>
              <a:t> </a:t>
            </a:r>
            <a:r>
              <a:rPr lang="en-US" sz="1200" dirty="0">
                <a:solidFill>
                  <a:srgbClr val="000080"/>
                </a:solidFill>
                <a:highlight>
                  <a:srgbClr val="FFFFFF"/>
                </a:highlight>
              </a:rPr>
              <a:t>&lt;-</a:t>
            </a:r>
            <a:r>
              <a:rPr lang="en-US" sz="1200" dirty="0">
                <a:solidFill>
                  <a:srgbClr val="000000"/>
                </a:solidFill>
                <a:highlight>
                  <a:srgbClr val="FFFFFF"/>
                </a:highlight>
              </a:rPr>
              <a:t> </a:t>
            </a:r>
            <a:r>
              <a:rPr lang="en-US" sz="1200" dirty="0" err="1">
                <a:solidFill>
                  <a:srgbClr val="000000"/>
                </a:solidFill>
                <a:highlight>
                  <a:srgbClr val="FFFFFF"/>
                </a:highlight>
              </a:rPr>
              <a:t>data.frame</a:t>
            </a:r>
            <a:r>
              <a:rPr lang="en-US" sz="1200" dirty="0">
                <a:solidFill>
                  <a:srgbClr val="000080"/>
                </a:solidFill>
                <a:highlight>
                  <a:srgbClr val="FFFFFF"/>
                </a:highlight>
              </a:rPr>
              <a:t>(</a:t>
            </a:r>
            <a:r>
              <a:rPr lang="en-US" sz="1200" dirty="0" err="1">
                <a:solidFill>
                  <a:srgbClr val="000000"/>
                </a:solidFill>
                <a:highlight>
                  <a:srgbClr val="FFFFFF"/>
                </a:highlight>
              </a:rPr>
              <a:t>g,a,b</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err="1">
                <a:solidFill>
                  <a:srgbClr val="000000"/>
                </a:solidFill>
                <a:highlight>
                  <a:srgbClr val="FFFFFF"/>
                </a:highlight>
              </a:rPr>
              <a:t>dat</a:t>
            </a:r>
            <a:endParaRPr lang="en-US" sz="1200" dirty="0">
              <a:solidFill>
                <a:srgbClr val="000000"/>
              </a:solidFill>
              <a:highlight>
                <a:srgbClr val="FFFFFF"/>
              </a:highlight>
            </a:endParaRPr>
          </a:p>
          <a:p>
            <a:endParaRPr lang="en-US" sz="1200" dirty="0">
              <a:solidFill>
                <a:srgbClr val="000000"/>
              </a:solidFill>
              <a:highlight>
                <a:srgbClr val="FFFFFF"/>
              </a:highlight>
            </a:endParaRPr>
          </a:p>
          <a:p>
            <a:r>
              <a:rPr lang="en-US" sz="1200" dirty="0" err="1">
                <a:solidFill>
                  <a:srgbClr val="8000FF"/>
                </a:solidFill>
                <a:highlight>
                  <a:srgbClr val="FFFFFF"/>
                </a:highlight>
              </a:rPr>
              <a:t>cor</a:t>
            </a:r>
            <a:r>
              <a:rPr lang="en-US" sz="1200" dirty="0">
                <a:solidFill>
                  <a:srgbClr val="000080"/>
                </a:solidFill>
                <a:highlight>
                  <a:srgbClr val="FFFFFF"/>
                </a:highlight>
              </a:rPr>
              <a:t>(</a:t>
            </a:r>
            <a:r>
              <a:rPr lang="en-US" sz="1200" dirty="0" err="1">
                <a:solidFill>
                  <a:srgbClr val="000000"/>
                </a:solidFill>
                <a:highlight>
                  <a:srgbClr val="FFFFFF"/>
                </a:highlight>
              </a:rPr>
              <a:t>a,b</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err="1">
                <a:solidFill>
                  <a:srgbClr val="8000FF"/>
                </a:solidFill>
                <a:highlight>
                  <a:srgbClr val="FFFFFF"/>
                </a:highlight>
              </a:rPr>
              <a:t>cor</a:t>
            </a:r>
            <a:r>
              <a:rPr lang="en-US" sz="1200" dirty="0">
                <a:solidFill>
                  <a:srgbClr val="000080"/>
                </a:solidFill>
                <a:highlight>
                  <a:srgbClr val="FFFFFF"/>
                </a:highlight>
              </a:rPr>
              <a:t>(</a:t>
            </a:r>
            <a:r>
              <a:rPr lang="en-US" sz="1200" dirty="0" err="1">
                <a:solidFill>
                  <a:srgbClr val="000000"/>
                </a:solidFill>
                <a:highlight>
                  <a:srgbClr val="FFFFFF"/>
                </a:highlight>
              </a:rPr>
              <a:t>a,b</a:t>
            </a:r>
            <a:r>
              <a:rPr lang="en-US" sz="1200" dirty="0">
                <a:solidFill>
                  <a:srgbClr val="000000"/>
                </a:solidFill>
                <a:highlight>
                  <a:srgbClr val="FFFFFF"/>
                </a:highlight>
              </a:rPr>
              <a:t>, use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808080"/>
                </a:solidFill>
                <a:highlight>
                  <a:srgbClr val="FFFFFF"/>
                </a:highlight>
              </a:rPr>
              <a:t>"</a:t>
            </a:r>
            <a:r>
              <a:rPr lang="en-US" sz="1200" dirty="0" err="1">
                <a:solidFill>
                  <a:srgbClr val="808080"/>
                </a:solidFill>
                <a:highlight>
                  <a:srgbClr val="FFFFFF"/>
                </a:highlight>
              </a:rPr>
              <a:t>pairwise.complete.obs</a:t>
            </a:r>
            <a:r>
              <a:rPr lang="en-US" sz="1200" dirty="0">
                <a:solidFill>
                  <a:srgbClr val="808080"/>
                </a:solidFill>
                <a:highlight>
                  <a:srgbClr val="FFFFFF"/>
                </a:highlight>
              </a:rPr>
              <a:t>"</a:t>
            </a:r>
            <a:r>
              <a:rPr lang="en-US" sz="1200" dirty="0">
                <a:solidFill>
                  <a:srgbClr val="000080"/>
                </a:solidFill>
                <a:highlight>
                  <a:srgbClr val="FFFFFF"/>
                </a:highlight>
              </a:rPr>
              <a:t>)</a:t>
            </a:r>
            <a:endParaRPr lang="en-US" sz="1200" dirty="0">
              <a:solidFill>
                <a:srgbClr val="000000"/>
              </a:solidFill>
              <a:highlight>
                <a:srgbClr val="FFFFFF"/>
              </a:highlight>
            </a:endParaRPr>
          </a:p>
          <a:p>
            <a:endParaRPr lang="en-US" sz="1200" dirty="0">
              <a:solidFill>
                <a:srgbClr val="000000"/>
              </a:solidFill>
              <a:highlight>
                <a:srgbClr val="FFFFFF"/>
              </a:highlight>
            </a:endParaRPr>
          </a:p>
          <a:p>
            <a:r>
              <a:rPr lang="en-US" sz="1200" dirty="0" err="1">
                <a:solidFill>
                  <a:srgbClr val="000000"/>
                </a:solidFill>
                <a:highlight>
                  <a:srgbClr val="FFFFFF"/>
                </a:highlight>
              </a:rPr>
              <a:t>dat</a:t>
            </a:r>
            <a:r>
              <a:rPr lang="en-US" sz="1200" dirty="0">
                <a:solidFill>
                  <a:srgbClr val="000000"/>
                </a:solidFill>
                <a:highlight>
                  <a:srgbClr val="FFFFFF"/>
                </a:highlight>
              </a:rPr>
              <a:t> </a:t>
            </a:r>
            <a:r>
              <a:rPr lang="en-US" sz="1200" dirty="0">
                <a:solidFill>
                  <a:srgbClr val="804000"/>
                </a:solidFill>
                <a:highlight>
                  <a:srgbClr val="FFFFFF"/>
                </a:highlight>
              </a:rPr>
              <a:t>%&gt;%</a:t>
            </a:r>
            <a:r>
              <a:rPr lang="en-US" sz="1200" dirty="0">
                <a:solidFill>
                  <a:srgbClr val="000000"/>
                </a:solidFill>
                <a:highlight>
                  <a:srgbClr val="FFFFFF"/>
                </a:highlight>
              </a:rPr>
              <a:t> </a:t>
            </a:r>
            <a:r>
              <a:rPr lang="en-US" sz="1200" dirty="0" err="1">
                <a:solidFill>
                  <a:srgbClr val="000000"/>
                </a:solidFill>
                <a:highlight>
                  <a:srgbClr val="FFFFFF"/>
                </a:highlight>
              </a:rPr>
              <a:t>group_by</a:t>
            </a:r>
            <a:r>
              <a:rPr lang="en-US" sz="1200" dirty="0">
                <a:solidFill>
                  <a:srgbClr val="000080"/>
                </a:solidFill>
                <a:highlight>
                  <a:srgbClr val="FFFFFF"/>
                </a:highlight>
              </a:rPr>
              <a:t>(</a:t>
            </a:r>
            <a:r>
              <a:rPr lang="en-US" sz="1200" dirty="0">
                <a:solidFill>
                  <a:srgbClr val="000000"/>
                </a:solidFill>
                <a:highlight>
                  <a:srgbClr val="FFFFFF"/>
                </a:highlight>
              </a:rPr>
              <a:t>g</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804000"/>
                </a:solidFill>
                <a:highlight>
                  <a:srgbClr val="FFFFFF"/>
                </a:highlight>
              </a:rPr>
              <a:t>%&gt;%</a:t>
            </a:r>
            <a:r>
              <a:rPr lang="en-US" sz="1200" dirty="0">
                <a:solidFill>
                  <a:srgbClr val="000000"/>
                </a:solidFill>
                <a:highlight>
                  <a:srgbClr val="FFFFFF"/>
                </a:highlight>
              </a:rPr>
              <a:t> </a:t>
            </a:r>
            <a:r>
              <a:rPr lang="en-US" sz="1200" dirty="0" err="1">
                <a:solidFill>
                  <a:srgbClr val="000000"/>
                </a:solidFill>
                <a:highlight>
                  <a:srgbClr val="FFFFFF"/>
                </a:highlight>
              </a:rPr>
              <a:t>summarise</a:t>
            </a:r>
            <a:r>
              <a:rPr lang="en-US" sz="1200" dirty="0">
                <a:solidFill>
                  <a:srgbClr val="000080"/>
                </a:solidFill>
                <a:highlight>
                  <a:srgbClr val="FFFFFF"/>
                </a:highlight>
              </a:rPr>
              <a:t>(</a:t>
            </a:r>
            <a:r>
              <a:rPr lang="en-US" sz="1200" dirty="0">
                <a:solidFill>
                  <a:srgbClr val="8000FF"/>
                </a:solidFill>
                <a:highlight>
                  <a:srgbClr val="FFFFFF"/>
                </a:highlight>
              </a:rPr>
              <a:t>mean</a:t>
            </a:r>
            <a:r>
              <a:rPr lang="en-US" sz="1200" dirty="0">
                <a:solidFill>
                  <a:srgbClr val="000080"/>
                </a:solidFill>
                <a:highlight>
                  <a:srgbClr val="FFFFFF"/>
                </a:highlight>
              </a:rPr>
              <a:t>(</a:t>
            </a:r>
            <a:r>
              <a:rPr lang="en-US" sz="1200" dirty="0">
                <a:solidFill>
                  <a:srgbClr val="000000"/>
                </a:solidFill>
                <a:highlight>
                  <a:srgbClr val="FFFFFF"/>
                </a:highlight>
              </a:rPr>
              <a:t>a</a:t>
            </a:r>
            <a:r>
              <a:rPr lang="en-US" sz="1200" dirty="0">
                <a:solidFill>
                  <a:srgbClr val="000080"/>
                </a:solidFill>
                <a:highlight>
                  <a:srgbClr val="FFFFFF"/>
                </a:highlight>
              </a:rPr>
              <a:t>)</a:t>
            </a:r>
            <a:r>
              <a:rPr lang="en-US" sz="1200" dirty="0">
                <a:solidFill>
                  <a:srgbClr val="000000"/>
                </a:solidFill>
                <a:highlight>
                  <a:srgbClr val="FFFFFF"/>
                </a:highlight>
              </a:rPr>
              <a:t>,</a:t>
            </a:r>
            <a:r>
              <a:rPr lang="en-US" sz="1200" dirty="0">
                <a:solidFill>
                  <a:srgbClr val="8000FF"/>
                </a:solidFill>
                <a:highlight>
                  <a:srgbClr val="FFFFFF"/>
                </a:highlight>
              </a:rPr>
              <a:t>mean</a:t>
            </a:r>
            <a:r>
              <a:rPr lang="en-US" sz="1200" dirty="0">
                <a:solidFill>
                  <a:srgbClr val="000080"/>
                </a:solidFill>
                <a:highlight>
                  <a:srgbClr val="FFFFFF"/>
                </a:highlight>
              </a:rPr>
              <a:t>(</a:t>
            </a:r>
            <a:r>
              <a:rPr lang="en-US" sz="1200" dirty="0">
                <a:solidFill>
                  <a:srgbClr val="000000"/>
                </a:solidFill>
                <a:highlight>
                  <a:srgbClr val="FFFFFF"/>
                </a:highlight>
              </a:rPr>
              <a:t>b</a:t>
            </a:r>
            <a:r>
              <a:rPr lang="en-US" sz="1200" dirty="0">
                <a:solidFill>
                  <a:srgbClr val="000080"/>
                </a:solidFill>
                <a:highlight>
                  <a:srgbClr val="FFFFFF"/>
                </a:highlight>
              </a:rPr>
              <a:t>))</a:t>
            </a:r>
            <a:endParaRPr lang="en-US" sz="1200" dirty="0">
              <a:solidFill>
                <a:srgbClr val="000000"/>
              </a:solidFill>
              <a:highlight>
                <a:srgbClr val="FFFFFF"/>
              </a:highlight>
            </a:endParaRPr>
          </a:p>
          <a:p>
            <a:endParaRPr lang="en-US" sz="1200" dirty="0">
              <a:solidFill>
                <a:srgbClr val="000000"/>
              </a:solidFill>
              <a:highlight>
                <a:srgbClr val="FFFFFF"/>
              </a:highlight>
            </a:endParaRPr>
          </a:p>
          <a:p>
            <a:r>
              <a:rPr lang="en-US" sz="1200" dirty="0" err="1">
                <a:solidFill>
                  <a:srgbClr val="000000"/>
                </a:solidFill>
                <a:highlight>
                  <a:srgbClr val="FFFFFF"/>
                </a:highlight>
              </a:rPr>
              <a:t>dat</a:t>
            </a:r>
            <a:r>
              <a:rPr lang="en-US" sz="1200" dirty="0">
                <a:solidFill>
                  <a:srgbClr val="000000"/>
                </a:solidFill>
                <a:highlight>
                  <a:srgbClr val="FFFFFF"/>
                </a:highlight>
              </a:rPr>
              <a:t> </a:t>
            </a:r>
            <a:r>
              <a:rPr lang="en-US" sz="1200" dirty="0">
                <a:solidFill>
                  <a:srgbClr val="804000"/>
                </a:solidFill>
                <a:highlight>
                  <a:srgbClr val="FFFFFF"/>
                </a:highlight>
              </a:rPr>
              <a:t>%&gt;%</a:t>
            </a:r>
            <a:r>
              <a:rPr lang="en-US" sz="1200" dirty="0">
                <a:solidFill>
                  <a:srgbClr val="000000"/>
                </a:solidFill>
                <a:highlight>
                  <a:srgbClr val="FFFFFF"/>
                </a:highlight>
              </a:rPr>
              <a:t> </a:t>
            </a:r>
            <a:r>
              <a:rPr lang="en-US" sz="1200" dirty="0" err="1">
                <a:solidFill>
                  <a:srgbClr val="000000"/>
                </a:solidFill>
                <a:highlight>
                  <a:srgbClr val="FFFFFF"/>
                </a:highlight>
              </a:rPr>
              <a:t>group_by</a:t>
            </a:r>
            <a:r>
              <a:rPr lang="en-US" sz="1200" dirty="0">
                <a:solidFill>
                  <a:srgbClr val="000080"/>
                </a:solidFill>
                <a:highlight>
                  <a:srgbClr val="FFFFFF"/>
                </a:highlight>
              </a:rPr>
              <a:t>(</a:t>
            </a:r>
            <a:r>
              <a:rPr lang="en-US" sz="1200" dirty="0">
                <a:solidFill>
                  <a:srgbClr val="000000"/>
                </a:solidFill>
                <a:highlight>
                  <a:srgbClr val="FFFFFF"/>
                </a:highlight>
              </a:rPr>
              <a:t>g</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804000"/>
                </a:solidFill>
                <a:highlight>
                  <a:srgbClr val="FFFFFF"/>
                </a:highlight>
              </a:rPr>
              <a:t>%&gt;%</a:t>
            </a:r>
            <a:r>
              <a:rPr lang="en-US" sz="1200" dirty="0">
                <a:solidFill>
                  <a:srgbClr val="000000"/>
                </a:solidFill>
                <a:highlight>
                  <a:srgbClr val="FFFFFF"/>
                </a:highlight>
              </a:rPr>
              <a:t> </a:t>
            </a:r>
            <a:r>
              <a:rPr lang="en-US" sz="1200" dirty="0" err="1">
                <a:solidFill>
                  <a:srgbClr val="000000"/>
                </a:solidFill>
                <a:highlight>
                  <a:srgbClr val="FFFFFF"/>
                </a:highlight>
              </a:rPr>
              <a:t>summarise</a:t>
            </a:r>
            <a:r>
              <a:rPr lang="en-US" sz="1200" dirty="0">
                <a:solidFill>
                  <a:srgbClr val="000080"/>
                </a:solidFill>
                <a:highlight>
                  <a:srgbClr val="FFFFFF"/>
                </a:highlight>
              </a:rPr>
              <a:t>(</a:t>
            </a:r>
            <a:r>
              <a:rPr lang="en-US" sz="1200" dirty="0">
                <a:solidFill>
                  <a:srgbClr val="8000FF"/>
                </a:solidFill>
                <a:highlight>
                  <a:srgbClr val="FFFFFF"/>
                </a:highlight>
              </a:rPr>
              <a:t>mean</a:t>
            </a:r>
            <a:r>
              <a:rPr lang="en-US" sz="1200" dirty="0">
                <a:solidFill>
                  <a:srgbClr val="000080"/>
                </a:solidFill>
                <a:highlight>
                  <a:srgbClr val="FFFFFF"/>
                </a:highlight>
              </a:rPr>
              <a:t>(</a:t>
            </a:r>
            <a:r>
              <a:rPr lang="en-US" sz="1200" dirty="0">
                <a:solidFill>
                  <a:srgbClr val="000000"/>
                </a:solidFill>
                <a:highlight>
                  <a:srgbClr val="FFFFFF"/>
                </a:highlight>
              </a:rPr>
              <a:t>a, na.rm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00FF"/>
                </a:solidFill>
                <a:highlight>
                  <a:srgbClr val="FFFFFF"/>
                </a:highlight>
              </a:rPr>
              <a:t>TRUE</a:t>
            </a:r>
            <a:r>
              <a:rPr lang="en-US" sz="1200" dirty="0">
                <a:solidFill>
                  <a:srgbClr val="000080"/>
                </a:solidFill>
                <a:highlight>
                  <a:srgbClr val="FFFFFF"/>
                </a:highlight>
              </a:rPr>
              <a:t>)</a:t>
            </a:r>
            <a:r>
              <a:rPr lang="en-US" sz="1200" dirty="0">
                <a:solidFill>
                  <a:srgbClr val="000000"/>
                </a:solidFill>
                <a:highlight>
                  <a:srgbClr val="FFFFFF"/>
                </a:highlight>
              </a:rPr>
              <a:t>,</a:t>
            </a:r>
            <a:r>
              <a:rPr lang="en-US" sz="1200" dirty="0">
                <a:solidFill>
                  <a:srgbClr val="8000FF"/>
                </a:solidFill>
                <a:highlight>
                  <a:srgbClr val="FFFFFF"/>
                </a:highlight>
              </a:rPr>
              <a:t>mean</a:t>
            </a:r>
            <a:r>
              <a:rPr lang="en-US" sz="1200" dirty="0">
                <a:solidFill>
                  <a:srgbClr val="000080"/>
                </a:solidFill>
                <a:highlight>
                  <a:srgbClr val="FFFFFF"/>
                </a:highlight>
              </a:rPr>
              <a:t>(</a:t>
            </a:r>
            <a:r>
              <a:rPr lang="en-US" sz="1200" dirty="0">
                <a:solidFill>
                  <a:srgbClr val="000000"/>
                </a:solidFill>
                <a:highlight>
                  <a:srgbClr val="FFFFFF"/>
                </a:highlight>
              </a:rPr>
              <a:t>b, na.rm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00FF"/>
                </a:solidFill>
                <a:highlight>
                  <a:srgbClr val="FFFFFF"/>
                </a:highlight>
              </a:rPr>
              <a:t>TRUE</a:t>
            </a:r>
            <a:r>
              <a:rPr lang="en-US" sz="1200" dirty="0">
                <a:solidFill>
                  <a:srgbClr val="000080"/>
                </a:solidFill>
                <a:highlight>
                  <a:srgbClr val="FFFFFF"/>
                </a:highlight>
              </a:rPr>
              <a:t>))</a:t>
            </a:r>
            <a:endParaRPr lang="en-US" sz="1200" dirty="0">
              <a:solidFill>
                <a:srgbClr val="000000"/>
              </a:solidFill>
              <a:highlight>
                <a:srgbClr val="FFFFFF"/>
              </a:highlight>
            </a:endParaRPr>
          </a:p>
          <a:p>
            <a:endParaRPr lang="en-US" sz="1200" dirty="0">
              <a:solidFill>
                <a:srgbClr val="000000"/>
              </a:solidFill>
              <a:highlight>
                <a:srgbClr val="FFFFFF"/>
              </a:highlight>
            </a:endParaRPr>
          </a:p>
          <a:p>
            <a:r>
              <a:rPr lang="en-US" sz="1200" dirty="0" err="1">
                <a:solidFill>
                  <a:srgbClr val="000000"/>
                </a:solidFill>
                <a:highlight>
                  <a:srgbClr val="FFFFFF"/>
                </a:highlight>
              </a:rPr>
              <a:t>dat</a:t>
            </a:r>
            <a:r>
              <a:rPr lang="en-US" sz="1200" dirty="0">
                <a:solidFill>
                  <a:srgbClr val="000000"/>
                </a:solidFill>
                <a:highlight>
                  <a:srgbClr val="FFFFFF"/>
                </a:highlight>
              </a:rPr>
              <a:t> </a:t>
            </a:r>
            <a:r>
              <a:rPr lang="en-US" sz="1200" dirty="0">
                <a:solidFill>
                  <a:srgbClr val="804000"/>
                </a:solidFill>
                <a:highlight>
                  <a:srgbClr val="FFFFFF"/>
                </a:highlight>
              </a:rPr>
              <a:t>%&gt;%</a:t>
            </a:r>
            <a:r>
              <a:rPr lang="en-US" sz="1200" dirty="0">
                <a:solidFill>
                  <a:srgbClr val="000000"/>
                </a:solidFill>
                <a:highlight>
                  <a:srgbClr val="FFFFFF"/>
                </a:highlight>
              </a:rPr>
              <a:t> </a:t>
            </a:r>
            <a:r>
              <a:rPr lang="en-US" sz="1200" dirty="0" err="1">
                <a:solidFill>
                  <a:srgbClr val="000000"/>
                </a:solidFill>
                <a:highlight>
                  <a:srgbClr val="FFFFFF"/>
                </a:highlight>
              </a:rPr>
              <a:t>na.omit</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804000"/>
                </a:solidFill>
                <a:highlight>
                  <a:srgbClr val="FFFFFF"/>
                </a:highlight>
              </a:rPr>
              <a:t>%&gt;%</a:t>
            </a:r>
            <a:r>
              <a:rPr lang="en-US" sz="1200" dirty="0">
                <a:solidFill>
                  <a:srgbClr val="000000"/>
                </a:solidFill>
                <a:highlight>
                  <a:srgbClr val="FFFFFF"/>
                </a:highlight>
              </a:rPr>
              <a:t> </a:t>
            </a:r>
            <a:r>
              <a:rPr lang="en-US" sz="1200" dirty="0" err="1">
                <a:solidFill>
                  <a:srgbClr val="000000"/>
                </a:solidFill>
                <a:highlight>
                  <a:srgbClr val="FFFFFF"/>
                </a:highlight>
              </a:rPr>
              <a:t>group_by</a:t>
            </a:r>
            <a:r>
              <a:rPr lang="en-US" sz="1200" dirty="0">
                <a:solidFill>
                  <a:srgbClr val="000080"/>
                </a:solidFill>
                <a:highlight>
                  <a:srgbClr val="FFFFFF"/>
                </a:highlight>
              </a:rPr>
              <a:t>(</a:t>
            </a:r>
            <a:r>
              <a:rPr lang="en-US" sz="1200" dirty="0">
                <a:solidFill>
                  <a:srgbClr val="000000"/>
                </a:solidFill>
                <a:highlight>
                  <a:srgbClr val="FFFFFF"/>
                </a:highlight>
              </a:rPr>
              <a:t>g</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804000"/>
                </a:solidFill>
                <a:highlight>
                  <a:srgbClr val="FFFFFF"/>
                </a:highlight>
              </a:rPr>
              <a:t>%&gt;%</a:t>
            </a:r>
            <a:r>
              <a:rPr lang="en-US" sz="1200" dirty="0">
                <a:solidFill>
                  <a:srgbClr val="000000"/>
                </a:solidFill>
                <a:highlight>
                  <a:srgbClr val="FFFFFF"/>
                </a:highlight>
              </a:rPr>
              <a:t> </a:t>
            </a:r>
            <a:r>
              <a:rPr lang="en-US" sz="1200" dirty="0" err="1">
                <a:solidFill>
                  <a:srgbClr val="000000"/>
                </a:solidFill>
                <a:highlight>
                  <a:srgbClr val="FFFFFF"/>
                </a:highlight>
              </a:rPr>
              <a:t>summarise</a:t>
            </a:r>
            <a:r>
              <a:rPr lang="en-US" sz="1200" dirty="0">
                <a:solidFill>
                  <a:srgbClr val="000080"/>
                </a:solidFill>
                <a:highlight>
                  <a:srgbClr val="FFFFFF"/>
                </a:highlight>
              </a:rPr>
              <a:t>(</a:t>
            </a:r>
            <a:r>
              <a:rPr lang="en-US" sz="1200" dirty="0">
                <a:solidFill>
                  <a:srgbClr val="8000FF"/>
                </a:solidFill>
                <a:highlight>
                  <a:srgbClr val="FFFFFF"/>
                </a:highlight>
              </a:rPr>
              <a:t>mean</a:t>
            </a:r>
            <a:r>
              <a:rPr lang="en-US" sz="1200" dirty="0">
                <a:solidFill>
                  <a:srgbClr val="000080"/>
                </a:solidFill>
                <a:highlight>
                  <a:srgbClr val="FFFFFF"/>
                </a:highlight>
              </a:rPr>
              <a:t>(</a:t>
            </a:r>
            <a:r>
              <a:rPr lang="en-US" sz="1200" dirty="0">
                <a:solidFill>
                  <a:srgbClr val="000000"/>
                </a:solidFill>
                <a:highlight>
                  <a:srgbClr val="FFFFFF"/>
                </a:highlight>
              </a:rPr>
              <a:t>a</a:t>
            </a:r>
            <a:r>
              <a:rPr lang="en-US" sz="1200" dirty="0">
                <a:solidFill>
                  <a:srgbClr val="000080"/>
                </a:solidFill>
                <a:highlight>
                  <a:srgbClr val="FFFFFF"/>
                </a:highlight>
              </a:rPr>
              <a:t>)</a:t>
            </a:r>
            <a:r>
              <a:rPr lang="en-US" sz="1200" dirty="0">
                <a:solidFill>
                  <a:srgbClr val="000000"/>
                </a:solidFill>
                <a:highlight>
                  <a:srgbClr val="FFFFFF"/>
                </a:highlight>
              </a:rPr>
              <a:t>,</a:t>
            </a:r>
            <a:r>
              <a:rPr lang="en-US" sz="1200" dirty="0">
                <a:solidFill>
                  <a:srgbClr val="8000FF"/>
                </a:solidFill>
                <a:highlight>
                  <a:srgbClr val="FFFFFF"/>
                </a:highlight>
              </a:rPr>
              <a:t>mean</a:t>
            </a:r>
            <a:r>
              <a:rPr lang="en-US" sz="1200" dirty="0">
                <a:solidFill>
                  <a:srgbClr val="000080"/>
                </a:solidFill>
                <a:highlight>
                  <a:srgbClr val="FFFFFF"/>
                </a:highlight>
              </a:rPr>
              <a:t>(</a:t>
            </a:r>
            <a:r>
              <a:rPr lang="en-US" sz="1200" dirty="0">
                <a:solidFill>
                  <a:srgbClr val="000000"/>
                </a:solidFill>
                <a:highlight>
                  <a:srgbClr val="FFFFFF"/>
                </a:highlight>
              </a:rPr>
              <a:t>b</a:t>
            </a:r>
            <a:r>
              <a:rPr lang="en-US" sz="1200" dirty="0">
                <a:solidFill>
                  <a:srgbClr val="000080"/>
                </a:solidFill>
                <a:highlight>
                  <a:srgbClr val="FFFFFF"/>
                </a:highlight>
              </a:rPr>
              <a:t>))</a:t>
            </a:r>
            <a:endParaRPr lang="en-US" sz="1200" dirty="0"/>
          </a:p>
        </p:txBody>
      </p:sp>
      <p:sp>
        <p:nvSpPr>
          <p:cNvPr id="6" name="Rectangle 5"/>
          <p:cNvSpPr/>
          <p:nvPr/>
        </p:nvSpPr>
        <p:spPr>
          <a:xfrm>
            <a:off x="1676400" y="1169230"/>
            <a:ext cx="4038600" cy="507831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200" dirty="0">
                <a:solidFill>
                  <a:srgbClr val="008000"/>
                </a:solidFill>
                <a:highlight>
                  <a:srgbClr val="FFFFFF"/>
                </a:highlight>
              </a:rPr>
              <a:t>## Missing Values ##</a:t>
            </a:r>
            <a:endParaRPr lang="en-US" sz="1200" dirty="0">
              <a:solidFill>
                <a:srgbClr val="000000"/>
              </a:solidFill>
              <a:highlight>
                <a:srgbClr val="FFFFFF"/>
              </a:highlight>
            </a:endParaRPr>
          </a:p>
          <a:p>
            <a:r>
              <a:rPr lang="en-US" sz="1200" dirty="0">
                <a:solidFill>
                  <a:srgbClr val="000000"/>
                </a:solidFill>
                <a:highlight>
                  <a:srgbClr val="FFFFFF"/>
                </a:highlight>
              </a:rPr>
              <a:t>x </a:t>
            </a:r>
            <a:r>
              <a:rPr lang="en-US" sz="1200" dirty="0">
                <a:solidFill>
                  <a:srgbClr val="000080"/>
                </a:solidFill>
                <a:highlight>
                  <a:srgbClr val="FFFFFF"/>
                </a:highlight>
              </a:rPr>
              <a:t>&lt;-</a:t>
            </a:r>
            <a:r>
              <a:rPr lang="en-US" sz="1200" dirty="0">
                <a:solidFill>
                  <a:srgbClr val="000000"/>
                </a:solidFill>
                <a:highlight>
                  <a:srgbClr val="FFFFFF"/>
                </a:highlight>
              </a:rPr>
              <a:t> </a:t>
            </a:r>
            <a:r>
              <a:rPr lang="en-US" sz="1200" dirty="0">
                <a:solidFill>
                  <a:srgbClr val="8000FF"/>
                </a:solidFill>
                <a:highlight>
                  <a:srgbClr val="FFFFFF"/>
                </a:highlight>
              </a:rPr>
              <a:t>c</a:t>
            </a:r>
            <a:r>
              <a:rPr lang="en-US" sz="1200" dirty="0">
                <a:solidFill>
                  <a:srgbClr val="000080"/>
                </a:solidFill>
                <a:highlight>
                  <a:srgbClr val="FFFFFF"/>
                </a:highlight>
              </a:rPr>
              <a:t>(</a:t>
            </a:r>
            <a:r>
              <a:rPr lang="en-US" sz="1200" dirty="0">
                <a:solidFill>
                  <a:srgbClr val="FF8000"/>
                </a:solidFill>
                <a:highlight>
                  <a:srgbClr val="FFFFFF"/>
                </a:highlight>
              </a:rPr>
              <a:t>1</a:t>
            </a:r>
            <a:r>
              <a:rPr lang="en-US" sz="1200" dirty="0">
                <a:solidFill>
                  <a:srgbClr val="000000"/>
                </a:solidFill>
                <a:highlight>
                  <a:srgbClr val="FFFFFF"/>
                </a:highlight>
              </a:rPr>
              <a:t>,</a:t>
            </a:r>
            <a:r>
              <a:rPr lang="en-US" sz="1200" dirty="0">
                <a:solidFill>
                  <a:srgbClr val="FF8000"/>
                </a:solidFill>
                <a:highlight>
                  <a:srgbClr val="FFFFFF"/>
                </a:highlight>
              </a:rPr>
              <a:t>2</a:t>
            </a:r>
            <a:r>
              <a:rPr lang="en-US" sz="1200" dirty="0">
                <a:solidFill>
                  <a:srgbClr val="000000"/>
                </a:solidFill>
                <a:highlight>
                  <a:srgbClr val="FFFFFF"/>
                </a:highlight>
              </a:rPr>
              <a:t>,</a:t>
            </a:r>
            <a:r>
              <a:rPr lang="en-US" sz="1200" dirty="0">
                <a:solidFill>
                  <a:srgbClr val="FF8000"/>
                </a:solidFill>
                <a:highlight>
                  <a:srgbClr val="FFFFFF"/>
                </a:highlight>
              </a:rPr>
              <a:t>3</a:t>
            </a:r>
            <a:r>
              <a:rPr lang="en-US" sz="1200" dirty="0">
                <a:solidFill>
                  <a:srgbClr val="000000"/>
                </a:solidFill>
                <a:highlight>
                  <a:srgbClr val="FFFFFF"/>
                </a:highlight>
              </a:rPr>
              <a:t>,</a:t>
            </a:r>
            <a:r>
              <a:rPr lang="en-US" sz="1200" dirty="0">
                <a:solidFill>
                  <a:srgbClr val="FF8000"/>
                </a:solidFill>
                <a:highlight>
                  <a:srgbClr val="FFFFFF"/>
                </a:highlight>
              </a:rPr>
              <a:t>4</a:t>
            </a:r>
            <a:r>
              <a:rPr lang="en-US" sz="1200" dirty="0">
                <a:solidFill>
                  <a:srgbClr val="000000"/>
                </a:solidFill>
                <a:highlight>
                  <a:srgbClr val="FFFFFF"/>
                </a:highlight>
              </a:rPr>
              <a:t>,</a:t>
            </a:r>
            <a:r>
              <a:rPr lang="en-US" sz="1200" dirty="0">
                <a:solidFill>
                  <a:srgbClr val="0000FF"/>
                </a:solidFill>
                <a:highlight>
                  <a:srgbClr val="FFFFFF"/>
                </a:highlight>
              </a:rPr>
              <a:t>NA</a:t>
            </a:r>
            <a:r>
              <a:rPr lang="en-US" sz="1200" dirty="0">
                <a:solidFill>
                  <a:srgbClr val="000080"/>
                </a:solidFill>
                <a:highlight>
                  <a:srgbClr val="FFFFFF"/>
                </a:highlight>
              </a:rPr>
              <a:t>)</a:t>
            </a:r>
            <a:endParaRPr lang="en-US" sz="1200" dirty="0">
              <a:solidFill>
                <a:srgbClr val="000000"/>
              </a:solidFill>
              <a:highlight>
                <a:srgbClr val="FFFFFF"/>
              </a:highlight>
            </a:endParaRPr>
          </a:p>
          <a:p>
            <a:endParaRPr lang="en-US" sz="1200" dirty="0">
              <a:solidFill>
                <a:srgbClr val="000000"/>
              </a:solidFill>
              <a:highlight>
                <a:srgbClr val="FFFFFF"/>
              </a:highlight>
            </a:endParaRPr>
          </a:p>
          <a:p>
            <a:r>
              <a:rPr lang="en-US" sz="1200" dirty="0">
                <a:solidFill>
                  <a:srgbClr val="008000"/>
                </a:solidFill>
                <a:highlight>
                  <a:srgbClr val="FFFFFF"/>
                </a:highlight>
              </a:rPr>
              <a:t># Determine which elements are missing</a:t>
            </a:r>
            <a:endParaRPr lang="en-US" sz="1200" dirty="0">
              <a:solidFill>
                <a:srgbClr val="000000"/>
              </a:solidFill>
              <a:highlight>
                <a:srgbClr val="FFFFFF"/>
              </a:highlight>
            </a:endParaRPr>
          </a:p>
          <a:p>
            <a:r>
              <a:rPr lang="en-US" sz="1200" dirty="0">
                <a:solidFill>
                  <a:srgbClr val="000000"/>
                </a:solidFill>
                <a:highlight>
                  <a:srgbClr val="FFFFFF"/>
                </a:highlight>
              </a:rPr>
              <a:t>is.na</a:t>
            </a:r>
            <a:r>
              <a:rPr lang="en-US" sz="1200" dirty="0">
                <a:solidFill>
                  <a:srgbClr val="000080"/>
                </a:solidFill>
                <a:highlight>
                  <a:srgbClr val="FFFFFF"/>
                </a:highlight>
              </a:rPr>
              <a:t>(</a:t>
            </a:r>
            <a:r>
              <a:rPr lang="en-US" sz="1200" dirty="0">
                <a:solidFill>
                  <a:srgbClr val="000000"/>
                </a:solidFill>
                <a:highlight>
                  <a:srgbClr val="FFFFFF"/>
                </a:highlight>
              </a:rPr>
              <a:t>x</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a:solidFill>
                  <a:srgbClr val="008000"/>
                </a:solidFill>
                <a:highlight>
                  <a:srgbClr val="FFFFFF"/>
                </a:highlight>
              </a:rPr>
              <a:t># Count missing values</a:t>
            </a:r>
            <a:endParaRPr lang="en-US" sz="1200" dirty="0">
              <a:solidFill>
                <a:srgbClr val="000000"/>
              </a:solidFill>
              <a:highlight>
                <a:srgbClr val="FFFFFF"/>
              </a:highlight>
            </a:endParaRPr>
          </a:p>
          <a:p>
            <a:r>
              <a:rPr lang="en-US" sz="1200" dirty="0">
                <a:solidFill>
                  <a:srgbClr val="8000FF"/>
                </a:solidFill>
                <a:highlight>
                  <a:srgbClr val="FFFFFF"/>
                </a:highlight>
              </a:rPr>
              <a:t>table</a:t>
            </a:r>
            <a:r>
              <a:rPr lang="en-US" sz="1200" dirty="0">
                <a:solidFill>
                  <a:srgbClr val="000080"/>
                </a:solidFill>
                <a:highlight>
                  <a:srgbClr val="FFFFFF"/>
                </a:highlight>
              </a:rPr>
              <a:t>(</a:t>
            </a:r>
            <a:r>
              <a:rPr lang="en-US" sz="1200" dirty="0">
                <a:solidFill>
                  <a:srgbClr val="000000"/>
                </a:solidFill>
                <a:highlight>
                  <a:srgbClr val="FFFFFF"/>
                </a:highlight>
              </a:rPr>
              <a:t>is.na</a:t>
            </a:r>
            <a:r>
              <a:rPr lang="en-US" sz="1200" dirty="0">
                <a:solidFill>
                  <a:srgbClr val="000080"/>
                </a:solidFill>
                <a:highlight>
                  <a:srgbClr val="FFFFFF"/>
                </a:highlight>
              </a:rPr>
              <a:t>(</a:t>
            </a:r>
            <a:r>
              <a:rPr lang="en-US" sz="1200" dirty="0">
                <a:solidFill>
                  <a:srgbClr val="000000"/>
                </a:solidFill>
                <a:highlight>
                  <a:srgbClr val="FFFFFF"/>
                </a:highlight>
              </a:rPr>
              <a:t>x</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a:solidFill>
                  <a:srgbClr val="008000"/>
                </a:solidFill>
                <a:highlight>
                  <a:srgbClr val="FFFFFF"/>
                </a:highlight>
              </a:rPr>
              <a:t># Remove missing values</a:t>
            </a:r>
            <a:endParaRPr lang="en-US" sz="1200" dirty="0">
              <a:solidFill>
                <a:srgbClr val="000000"/>
              </a:solidFill>
              <a:highlight>
                <a:srgbClr val="FFFFFF"/>
              </a:highlight>
            </a:endParaRPr>
          </a:p>
          <a:p>
            <a:r>
              <a:rPr lang="en-US" sz="1200" dirty="0" err="1">
                <a:solidFill>
                  <a:srgbClr val="000000"/>
                </a:solidFill>
                <a:highlight>
                  <a:srgbClr val="FFFFFF"/>
                </a:highlight>
              </a:rPr>
              <a:t>na.omit</a:t>
            </a:r>
            <a:r>
              <a:rPr lang="en-US" sz="1200" dirty="0">
                <a:solidFill>
                  <a:srgbClr val="000080"/>
                </a:solidFill>
                <a:highlight>
                  <a:srgbClr val="FFFFFF"/>
                </a:highlight>
              </a:rPr>
              <a:t>(</a:t>
            </a:r>
            <a:r>
              <a:rPr lang="en-US" sz="1200" dirty="0">
                <a:solidFill>
                  <a:srgbClr val="000000"/>
                </a:solidFill>
                <a:highlight>
                  <a:srgbClr val="FFFFFF"/>
                </a:highlight>
              </a:rPr>
              <a:t>x</a:t>
            </a:r>
            <a:r>
              <a:rPr lang="en-US" sz="1200" dirty="0">
                <a:solidFill>
                  <a:srgbClr val="000080"/>
                </a:solidFill>
                <a:highlight>
                  <a:srgbClr val="FFFFFF"/>
                </a:highlight>
              </a:rPr>
              <a:t>)</a:t>
            </a:r>
            <a:endParaRPr lang="en-US" sz="1200" dirty="0">
              <a:solidFill>
                <a:srgbClr val="000000"/>
              </a:solidFill>
              <a:highlight>
                <a:srgbClr val="FFFFFF"/>
              </a:highlight>
            </a:endParaRPr>
          </a:p>
          <a:p>
            <a:endParaRPr lang="en-US" sz="1200" dirty="0">
              <a:solidFill>
                <a:srgbClr val="000000"/>
              </a:solidFill>
              <a:highlight>
                <a:srgbClr val="FFFFFF"/>
              </a:highlight>
            </a:endParaRPr>
          </a:p>
          <a:p>
            <a:r>
              <a:rPr lang="en-US" sz="1200" dirty="0">
                <a:solidFill>
                  <a:srgbClr val="008000"/>
                </a:solidFill>
                <a:highlight>
                  <a:srgbClr val="FFFFFF"/>
                </a:highlight>
              </a:rPr>
              <a:t># Arithmetic calculation on missing values yield missing values.</a:t>
            </a:r>
            <a:endParaRPr lang="en-US" sz="1200" dirty="0">
              <a:solidFill>
                <a:srgbClr val="000000"/>
              </a:solidFill>
              <a:highlight>
                <a:srgbClr val="FFFFFF"/>
              </a:highlight>
            </a:endParaRPr>
          </a:p>
          <a:p>
            <a:r>
              <a:rPr lang="en-US" sz="1200" dirty="0">
                <a:solidFill>
                  <a:srgbClr val="8000FF"/>
                </a:solidFill>
                <a:highlight>
                  <a:srgbClr val="FFFFFF"/>
                </a:highlight>
              </a:rPr>
              <a:t>min</a:t>
            </a:r>
            <a:r>
              <a:rPr lang="en-US" sz="1200" dirty="0">
                <a:solidFill>
                  <a:srgbClr val="000080"/>
                </a:solidFill>
                <a:highlight>
                  <a:srgbClr val="FFFFFF"/>
                </a:highlight>
              </a:rPr>
              <a:t>(</a:t>
            </a:r>
            <a:r>
              <a:rPr lang="en-US" sz="1200" dirty="0">
                <a:solidFill>
                  <a:srgbClr val="000000"/>
                </a:solidFill>
                <a:highlight>
                  <a:srgbClr val="FFFFFF"/>
                </a:highlight>
              </a:rPr>
              <a:t>x</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a:solidFill>
                  <a:srgbClr val="8000FF"/>
                </a:solidFill>
                <a:highlight>
                  <a:srgbClr val="FFFFFF"/>
                </a:highlight>
              </a:rPr>
              <a:t>max</a:t>
            </a:r>
            <a:r>
              <a:rPr lang="en-US" sz="1200" dirty="0">
                <a:solidFill>
                  <a:srgbClr val="000080"/>
                </a:solidFill>
                <a:highlight>
                  <a:srgbClr val="FFFFFF"/>
                </a:highlight>
              </a:rPr>
              <a:t>(</a:t>
            </a:r>
            <a:r>
              <a:rPr lang="en-US" sz="1200" dirty="0">
                <a:solidFill>
                  <a:srgbClr val="000000"/>
                </a:solidFill>
                <a:highlight>
                  <a:srgbClr val="FFFFFF"/>
                </a:highlight>
              </a:rPr>
              <a:t>x</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a:solidFill>
                  <a:srgbClr val="8000FF"/>
                </a:solidFill>
                <a:highlight>
                  <a:srgbClr val="FFFFFF"/>
                </a:highlight>
              </a:rPr>
              <a:t>mean</a:t>
            </a:r>
            <a:r>
              <a:rPr lang="en-US" sz="1200" dirty="0">
                <a:solidFill>
                  <a:srgbClr val="000080"/>
                </a:solidFill>
                <a:highlight>
                  <a:srgbClr val="FFFFFF"/>
                </a:highlight>
              </a:rPr>
              <a:t>(</a:t>
            </a:r>
            <a:r>
              <a:rPr lang="en-US" sz="1200" dirty="0">
                <a:solidFill>
                  <a:srgbClr val="000000"/>
                </a:solidFill>
                <a:highlight>
                  <a:srgbClr val="FFFFFF"/>
                </a:highlight>
              </a:rPr>
              <a:t>x</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err="1">
                <a:solidFill>
                  <a:srgbClr val="8000FF"/>
                </a:solidFill>
                <a:highlight>
                  <a:srgbClr val="FFFFFF"/>
                </a:highlight>
              </a:rPr>
              <a:t>var</a:t>
            </a:r>
            <a:r>
              <a:rPr lang="en-US" sz="1200" dirty="0">
                <a:solidFill>
                  <a:srgbClr val="000080"/>
                </a:solidFill>
                <a:highlight>
                  <a:srgbClr val="FFFFFF"/>
                </a:highlight>
              </a:rPr>
              <a:t>(</a:t>
            </a:r>
            <a:r>
              <a:rPr lang="en-US" sz="1200" dirty="0">
                <a:solidFill>
                  <a:srgbClr val="000000"/>
                </a:solidFill>
                <a:highlight>
                  <a:srgbClr val="FFFFFF"/>
                </a:highlight>
              </a:rPr>
              <a:t>x</a:t>
            </a:r>
            <a:r>
              <a:rPr lang="en-US" sz="1200" dirty="0">
                <a:solidFill>
                  <a:srgbClr val="000080"/>
                </a:solidFill>
                <a:highlight>
                  <a:srgbClr val="FFFFFF"/>
                </a:highlight>
              </a:rPr>
              <a:t>)</a:t>
            </a:r>
          </a:p>
          <a:p>
            <a:endParaRPr lang="en-US" sz="1200" dirty="0">
              <a:solidFill>
                <a:srgbClr val="000000"/>
              </a:solidFill>
              <a:highlight>
                <a:srgbClr val="FFFFFF"/>
              </a:highlight>
            </a:endParaRPr>
          </a:p>
          <a:p>
            <a:r>
              <a:rPr lang="en-US" sz="1200" dirty="0">
                <a:solidFill>
                  <a:srgbClr val="008000"/>
                </a:solidFill>
                <a:highlight>
                  <a:srgbClr val="FFFFFF"/>
                </a:highlight>
              </a:rPr>
              <a:t># Exclude missing values from analysis</a:t>
            </a:r>
            <a:endParaRPr lang="en-US" sz="1200" dirty="0">
              <a:solidFill>
                <a:srgbClr val="000000"/>
              </a:solidFill>
              <a:highlight>
                <a:srgbClr val="FFFFFF"/>
              </a:highlight>
            </a:endParaRPr>
          </a:p>
          <a:p>
            <a:r>
              <a:rPr lang="en-US" sz="1200" dirty="0">
                <a:solidFill>
                  <a:srgbClr val="8000FF"/>
                </a:solidFill>
                <a:highlight>
                  <a:srgbClr val="FFFFFF"/>
                </a:highlight>
              </a:rPr>
              <a:t>min</a:t>
            </a:r>
            <a:r>
              <a:rPr lang="en-US" sz="1200" dirty="0">
                <a:solidFill>
                  <a:srgbClr val="000080"/>
                </a:solidFill>
                <a:highlight>
                  <a:srgbClr val="FFFFFF"/>
                </a:highlight>
              </a:rPr>
              <a:t>(</a:t>
            </a:r>
            <a:r>
              <a:rPr lang="en-US" sz="1200" dirty="0">
                <a:solidFill>
                  <a:srgbClr val="000000"/>
                </a:solidFill>
                <a:highlight>
                  <a:srgbClr val="FFFFFF"/>
                </a:highlight>
              </a:rPr>
              <a:t>x, na.rm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00FF"/>
                </a:solidFill>
                <a:highlight>
                  <a:srgbClr val="FFFFFF"/>
                </a:highlight>
              </a:rPr>
              <a:t>TRUE</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a:solidFill>
                  <a:srgbClr val="8000FF"/>
                </a:solidFill>
                <a:highlight>
                  <a:srgbClr val="FFFFFF"/>
                </a:highlight>
              </a:rPr>
              <a:t>max</a:t>
            </a:r>
            <a:r>
              <a:rPr lang="en-US" sz="1200" dirty="0">
                <a:solidFill>
                  <a:srgbClr val="000080"/>
                </a:solidFill>
                <a:highlight>
                  <a:srgbClr val="FFFFFF"/>
                </a:highlight>
              </a:rPr>
              <a:t>(</a:t>
            </a:r>
            <a:r>
              <a:rPr lang="en-US" sz="1200" dirty="0">
                <a:solidFill>
                  <a:srgbClr val="000000"/>
                </a:solidFill>
                <a:highlight>
                  <a:srgbClr val="FFFFFF"/>
                </a:highlight>
              </a:rPr>
              <a:t>x, na.rm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00FF"/>
                </a:solidFill>
                <a:highlight>
                  <a:srgbClr val="FFFFFF"/>
                </a:highlight>
              </a:rPr>
              <a:t>TRUE</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a:solidFill>
                  <a:srgbClr val="8000FF"/>
                </a:solidFill>
                <a:highlight>
                  <a:srgbClr val="FFFFFF"/>
                </a:highlight>
              </a:rPr>
              <a:t>mean</a:t>
            </a:r>
            <a:r>
              <a:rPr lang="en-US" sz="1200" dirty="0">
                <a:solidFill>
                  <a:srgbClr val="000080"/>
                </a:solidFill>
                <a:highlight>
                  <a:srgbClr val="FFFFFF"/>
                </a:highlight>
              </a:rPr>
              <a:t>(</a:t>
            </a:r>
            <a:r>
              <a:rPr lang="en-US" sz="1200" dirty="0">
                <a:solidFill>
                  <a:srgbClr val="000000"/>
                </a:solidFill>
                <a:highlight>
                  <a:srgbClr val="FFFFFF"/>
                </a:highlight>
              </a:rPr>
              <a:t>x, na.rm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00FF"/>
                </a:solidFill>
                <a:highlight>
                  <a:srgbClr val="FFFFFF"/>
                </a:highlight>
              </a:rPr>
              <a:t>TRUE</a:t>
            </a:r>
            <a:r>
              <a:rPr lang="en-US" sz="1200" dirty="0">
                <a:solidFill>
                  <a:srgbClr val="000080"/>
                </a:solidFill>
                <a:highlight>
                  <a:srgbClr val="FFFFFF"/>
                </a:highlight>
              </a:rPr>
              <a:t>)</a:t>
            </a:r>
            <a:endParaRPr lang="en-US" sz="1200" dirty="0">
              <a:solidFill>
                <a:srgbClr val="000000"/>
              </a:solidFill>
              <a:highlight>
                <a:srgbClr val="FFFFFF"/>
              </a:highlight>
            </a:endParaRPr>
          </a:p>
          <a:p>
            <a:r>
              <a:rPr lang="en-US" sz="1200" dirty="0" err="1">
                <a:solidFill>
                  <a:srgbClr val="8000FF"/>
                </a:solidFill>
                <a:highlight>
                  <a:srgbClr val="FFFFFF"/>
                </a:highlight>
              </a:rPr>
              <a:t>var</a:t>
            </a:r>
            <a:r>
              <a:rPr lang="en-US" sz="1200" dirty="0">
                <a:solidFill>
                  <a:srgbClr val="000080"/>
                </a:solidFill>
                <a:highlight>
                  <a:srgbClr val="FFFFFF"/>
                </a:highlight>
              </a:rPr>
              <a:t>(</a:t>
            </a:r>
            <a:r>
              <a:rPr lang="en-US" sz="1200" dirty="0">
                <a:solidFill>
                  <a:srgbClr val="000000"/>
                </a:solidFill>
                <a:highlight>
                  <a:srgbClr val="FFFFFF"/>
                </a:highlight>
              </a:rPr>
              <a:t>x, na.rm </a:t>
            </a:r>
            <a:r>
              <a:rPr lang="en-US" sz="1200" dirty="0">
                <a:solidFill>
                  <a:srgbClr val="000080"/>
                </a:solidFill>
                <a:highlight>
                  <a:srgbClr val="FFFFFF"/>
                </a:highlight>
              </a:rPr>
              <a:t>=</a:t>
            </a:r>
            <a:r>
              <a:rPr lang="en-US" sz="1200" dirty="0">
                <a:solidFill>
                  <a:srgbClr val="000000"/>
                </a:solidFill>
                <a:highlight>
                  <a:srgbClr val="FFFFFF"/>
                </a:highlight>
              </a:rPr>
              <a:t> </a:t>
            </a:r>
            <a:r>
              <a:rPr lang="en-US" sz="1200" dirty="0">
                <a:solidFill>
                  <a:srgbClr val="0000FF"/>
                </a:solidFill>
                <a:highlight>
                  <a:srgbClr val="FFFFFF"/>
                </a:highlight>
              </a:rPr>
              <a:t>TRUE</a:t>
            </a:r>
            <a:r>
              <a:rPr lang="en-US" sz="1200" dirty="0">
                <a:solidFill>
                  <a:srgbClr val="000080"/>
                </a:solidFill>
                <a:highlight>
                  <a:srgbClr val="FFFFFF"/>
                </a:highlight>
              </a:rPr>
              <a:t>)</a:t>
            </a:r>
            <a:endParaRPr lang="en-US" sz="1200" dirty="0">
              <a:solidFill>
                <a:srgbClr val="000000"/>
              </a:solidFill>
              <a:highlight>
                <a:srgbClr val="FFFFFF"/>
              </a:highlight>
            </a:endParaRPr>
          </a:p>
          <a:p>
            <a:endParaRPr lang="en-US" sz="1200" dirty="0">
              <a:solidFill>
                <a:srgbClr val="000000"/>
              </a:solidFill>
              <a:highlight>
                <a:srgbClr val="FFFFFF"/>
              </a:highlight>
            </a:endParaRPr>
          </a:p>
          <a:p>
            <a:r>
              <a:rPr lang="en-US" sz="1200" dirty="0">
                <a:solidFill>
                  <a:srgbClr val="008000"/>
                </a:solidFill>
                <a:highlight>
                  <a:srgbClr val="FFFFFF"/>
                </a:highlight>
                <a:latin typeface="Courier New" panose="02070309020205020404" pitchFamily="49" charset="0"/>
              </a:rPr>
              <a:t># Simply Imputation: Replace by Mean</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x</a:t>
            </a:r>
          </a:p>
          <a:p>
            <a:r>
              <a:rPr lang="en-US" sz="1200" dirty="0">
                <a:solidFill>
                  <a:srgbClr val="000000"/>
                </a:solidFill>
                <a:highlight>
                  <a:srgbClr val="FFFFFF"/>
                </a:highlight>
                <a:latin typeface="Courier New" panose="02070309020205020404" pitchFamily="49" charset="0"/>
              </a:rPr>
              <a:t>x</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is.na</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x</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 </a:t>
            </a:r>
            <a:r>
              <a:rPr lang="en-US" sz="1200" b="1" dirty="0">
                <a:solidFill>
                  <a:srgbClr val="000080"/>
                </a:solidFill>
                <a:highlight>
                  <a:srgbClr val="FFFFFF"/>
                </a:highlight>
                <a:latin typeface="Courier New" panose="02070309020205020404" pitchFamily="49" charset="0"/>
              </a:rPr>
              <a:t>&lt;-</a:t>
            </a:r>
            <a:r>
              <a:rPr lang="en-US" sz="1200" dirty="0">
                <a:solidFill>
                  <a:srgbClr val="000000"/>
                </a:solidFill>
                <a:highlight>
                  <a:srgbClr val="FFFFFF"/>
                </a:highlight>
                <a:latin typeface="Courier New" panose="02070309020205020404" pitchFamily="49" charset="0"/>
              </a:rPr>
              <a:t> </a:t>
            </a:r>
            <a:r>
              <a:rPr lang="en-US" sz="1200" dirty="0">
                <a:solidFill>
                  <a:srgbClr val="8000FF"/>
                </a:solidFill>
                <a:highlight>
                  <a:srgbClr val="FFFFFF"/>
                </a:highlight>
                <a:latin typeface="Courier New" panose="02070309020205020404" pitchFamily="49" charset="0"/>
              </a:rPr>
              <a:t>mean</a:t>
            </a:r>
            <a:r>
              <a:rPr lang="en-US" sz="1200" b="1" dirty="0">
                <a:solidFill>
                  <a:srgbClr val="000080"/>
                </a:solidFill>
                <a:highlight>
                  <a:srgbClr val="FFFFFF"/>
                </a:highlight>
                <a:latin typeface="Courier New" panose="02070309020205020404" pitchFamily="49" charset="0"/>
              </a:rPr>
              <a:t>(</a:t>
            </a:r>
            <a:r>
              <a:rPr lang="en-US" sz="1200" dirty="0">
                <a:solidFill>
                  <a:srgbClr val="000000"/>
                </a:solidFill>
                <a:highlight>
                  <a:srgbClr val="FFFFFF"/>
                </a:highlight>
                <a:latin typeface="Courier New" panose="02070309020205020404" pitchFamily="49" charset="0"/>
              </a:rPr>
              <a:t>x, na.rm</a:t>
            </a:r>
            <a:r>
              <a:rPr lang="en-US" sz="1200" b="1" dirty="0">
                <a:solidFill>
                  <a:srgbClr val="000080"/>
                </a:solidFill>
                <a:highlight>
                  <a:srgbClr val="FFFFFF"/>
                </a:highlight>
                <a:latin typeface="Courier New" panose="02070309020205020404" pitchFamily="49" charset="0"/>
              </a:rPr>
              <a:t>=</a:t>
            </a:r>
            <a:r>
              <a:rPr lang="en-US" sz="1200" b="1" dirty="0">
                <a:solidFill>
                  <a:srgbClr val="0000FF"/>
                </a:solidFill>
                <a:highlight>
                  <a:srgbClr val="FFFFFF"/>
                </a:highlight>
                <a:latin typeface="Courier New" panose="02070309020205020404" pitchFamily="49" charset="0"/>
              </a:rPr>
              <a:t>TRUE</a:t>
            </a:r>
            <a:r>
              <a:rPr lang="en-US" sz="1200" b="1" dirty="0">
                <a:solidFill>
                  <a:srgbClr val="000080"/>
                </a:solidFill>
                <a:highlight>
                  <a:srgbClr val="FFFFFF"/>
                </a:highlight>
                <a:latin typeface="Courier New" panose="02070309020205020404" pitchFamily="49" charset="0"/>
              </a:rPr>
              <a:t>)</a:t>
            </a:r>
            <a:endParaRPr lang="en-US" sz="1200" dirty="0">
              <a:solidFill>
                <a:srgbClr val="000000"/>
              </a:solidFill>
              <a:highlight>
                <a:srgbClr val="FFFFFF"/>
              </a:highlight>
              <a:latin typeface="Courier New" panose="02070309020205020404" pitchFamily="49" charset="0"/>
            </a:endParaRPr>
          </a:p>
          <a:p>
            <a:r>
              <a:rPr lang="en-US" sz="1200" dirty="0">
                <a:solidFill>
                  <a:srgbClr val="000000"/>
                </a:solidFill>
                <a:highlight>
                  <a:srgbClr val="FFFFFF"/>
                </a:highlight>
                <a:latin typeface="Courier New" panose="02070309020205020404" pitchFamily="49" charset="0"/>
              </a:rPr>
              <a:t>X</a:t>
            </a:r>
          </a:p>
          <a:p>
            <a:endParaRPr lang="en-US" sz="1200" dirty="0">
              <a:solidFill>
                <a:srgbClr val="000000"/>
              </a:solidFill>
              <a:highlight>
                <a:srgbClr val="FFFFFF"/>
              </a:highlight>
            </a:endParaRPr>
          </a:p>
        </p:txBody>
      </p:sp>
    </p:spTree>
    <p:extLst>
      <p:ext uri="{BB962C8B-B14F-4D97-AF65-F5344CB8AC3E}">
        <p14:creationId xmlns:p14="http://schemas.microsoft.com/office/powerpoint/2010/main" val="2097524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F8328964-332A-4115-BBD0-419F6E8FE1FF}" type="slidenum">
              <a:rPr lang="en-US" smtClean="0"/>
              <a:t>11</a:t>
            </a:fld>
            <a:endParaRPr lang="en-US"/>
          </a:p>
        </p:txBody>
      </p:sp>
    </p:spTree>
    <p:extLst>
      <p:ext uri="{BB962C8B-B14F-4D97-AF65-F5344CB8AC3E}">
        <p14:creationId xmlns:p14="http://schemas.microsoft.com/office/powerpoint/2010/main" val="1967299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Outliers Matter?</a:t>
            </a:r>
            <a:endParaRPr lang="en-US" dirty="0"/>
          </a:p>
        </p:txBody>
      </p:sp>
      <p:sp>
        <p:nvSpPr>
          <p:cNvPr id="3" name="Slide Number Placeholder 2"/>
          <p:cNvSpPr>
            <a:spLocks noGrp="1"/>
          </p:cNvSpPr>
          <p:nvPr>
            <p:ph type="sldNum" sz="quarter" idx="12"/>
          </p:nvPr>
        </p:nvSpPr>
        <p:spPr/>
        <p:txBody>
          <a:bodyPr/>
          <a:lstStyle/>
          <a:p>
            <a:fld id="{F8328964-332A-4115-BBD0-419F6E8FE1FF}" type="slidenum">
              <a:rPr lang="en-US" smtClean="0"/>
              <a:t>12</a:t>
            </a:fld>
            <a:endParaRPr lang="en-US"/>
          </a:p>
        </p:txBody>
      </p:sp>
      <p:sp>
        <p:nvSpPr>
          <p:cNvPr id="4" name="Content Placeholder 3"/>
          <p:cNvSpPr>
            <a:spLocks noGrp="1"/>
          </p:cNvSpPr>
          <p:nvPr>
            <p:ph sz="quarter" idx="1"/>
          </p:nvPr>
        </p:nvSpPr>
        <p:spPr/>
        <p:txBody>
          <a:bodyPr>
            <a:normAutofit/>
          </a:bodyPr>
          <a:lstStyle/>
          <a:p>
            <a:r>
              <a:rPr lang="en-US" dirty="0"/>
              <a:t>Outlier detection (also known as anomaly detection) is the process of finding data objects with behaviors that are very different from expectation</a:t>
            </a:r>
            <a:r>
              <a:rPr lang="en-US" dirty="0" smtClean="0"/>
              <a:t>. </a:t>
            </a:r>
          </a:p>
          <a:p>
            <a:endParaRPr lang="en-US" dirty="0" smtClean="0"/>
          </a:p>
          <a:p>
            <a:r>
              <a:rPr lang="en-US" dirty="0"/>
              <a:t>Outlier detection is important in many applications, such as</a:t>
            </a:r>
            <a:r>
              <a:rPr lang="en-US" dirty="0" smtClean="0"/>
              <a:t>:</a:t>
            </a:r>
          </a:p>
          <a:p>
            <a:pPr lvl="1"/>
            <a:r>
              <a:rPr lang="en-US" dirty="0"/>
              <a:t>Intrusions in communication networks</a:t>
            </a:r>
          </a:p>
          <a:p>
            <a:pPr lvl="1"/>
            <a:r>
              <a:rPr lang="en-US" dirty="0"/>
              <a:t>Fraud in financial data</a:t>
            </a:r>
          </a:p>
          <a:p>
            <a:pPr lvl="1"/>
            <a:r>
              <a:rPr lang="en-US" dirty="0"/>
              <a:t>Fake news and misinformation</a:t>
            </a:r>
          </a:p>
          <a:p>
            <a:pPr lvl="1"/>
            <a:r>
              <a:rPr lang="en-US" dirty="0"/>
              <a:t>Healthcare analysis</a:t>
            </a:r>
          </a:p>
          <a:p>
            <a:pPr lvl="1"/>
            <a:r>
              <a:rPr lang="en-US" dirty="0"/>
              <a:t>Industry damage detection</a:t>
            </a:r>
          </a:p>
          <a:p>
            <a:pPr lvl="1"/>
            <a:r>
              <a:rPr lang="en-US" dirty="0"/>
              <a:t>Security and surveillance</a:t>
            </a:r>
          </a:p>
          <a:p>
            <a:pPr lvl="1"/>
            <a:r>
              <a:rPr lang="en-US" dirty="0" smtClean="0"/>
              <a:t>etc.</a:t>
            </a:r>
            <a:endParaRPr lang="en-US" dirty="0"/>
          </a:p>
          <a:p>
            <a:endParaRPr lang="en-US" dirty="0"/>
          </a:p>
          <a:p>
            <a:endParaRPr lang="en-US" dirty="0"/>
          </a:p>
        </p:txBody>
      </p:sp>
      <p:pic>
        <p:nvPicPr>
          <p:cNvPr id="5" name="Picture 4"/>
          <p:cNvPicPr>
            <a:picLocks noChangeAspect="1"/>
          </p:cNvPicPr>
          <p:nvPr/>
        </p:nvPicPr>
        <p:blipFill>
          <a:blip r:embed="rId2"/>
          <a:stretch>
            <a:fillRect/>
          </a:stretch>
        </p:blipFill>
        <p:spPr>
          <a:xfrm>
            <a:off x="7083642" y="3176441"/>
            <a:ext cx="4498758" cy="2995759"/>
          </a:xfrm>
          <a:prstGeom prst="rect">
            <a:avLst/>
          </a:prstGeom>
        </p:spPr>
      </p:pic>
      <p:sp>
        <p:nvSpPr>
          <p:cNvPr id="6" name="Rectangle 5"/>
          <p:cNvSpPr/>
          <p:nvPr/>
        </p:nvSpPr>
        <p:spPr>
          <a:xfrm>
            <a:off x="1828800" y="6392493"/>
            <a:ext cx="9067800" cy="369332"/>
          </a:xfrm>
          <a:prstGeom prst="rect">
            <a:avLst/>
          </a:prstGeom>
        </p:spPr>
        <p:txBody>
          <a:bodyPr wrap="square">
            <a:spAutoFit/>
          </a:bodyPr>
          <a:lstStyle/>
          <a:p>
            <a:r>
              <a:rPr lang="en-US" dirty="0">
                <a:hlinkClick r:id="rId3"/>
              </a:rPr>
              <a:t>https://towardsdatascience.com/density-based-algorithm-for-outlier-detection-8f278d2f7983</a:t>
            </a:r>
            <a:endParaRPr lang="en-US" dirty="0"/>
          </a:p>
        </p:txBody>
      </p:sp>
    </p:spTree>
    <p:extLst>
      <p:ext uri="{BB962C8B-B14F-4D97-AF65-F5344CB8AC3E}">
        <p14:creationId xmlns:p14="http://schemas.microsoft.com/office/powerpoint/2010/main" val="1408878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Slide Number Placeholder 2"/>
          <p:cNvSpPr>
            <a:spLocks noGrp="1"/>
          </p:cNvSpPr>
          <p:nvPr>
            <p:ph type="sldNum" sz="quarter" idx="12"/>
          </p:nvPr>
        </p:nvSpPr>
        <p:spPr/>
        <p:txBody>
          <a:bodyPr/>
          <a:lstStyle/>
          <a:p>
            <a:fld id="{F8328964-332A-4115-BBD0-419F6E8FE1FF}" type="slidenum">
              <a:rPr lang="en-US" smtClean="0"/>
              <a:t>13</a:t>
            </a:fld>
            <a:endParaRPr lang="en-US"/>
          </a:p>
        </p:txBody>
      </p:sp>
      <p:sp>
        <p:nvSpPr>
          <p:cNvPr id="4" name="Content Placeholder 3"/>
          <p:cNvSpPr>
            <a:spLocks noGrp="1"/>
          </p:cNvSpPr>
          <p:nvPr>
            <p:ph sz="quarter" idx="1"/>
          </p:nvPr>
        </p:nvSpPr>
        <p:spPr/>
        <p:txBody>
          <a:bodyPr>
            <a:normAutofit/>
          </a:bodyPr>
          <a:lstStyle/>
          <a:p>
            <a:r>
              <a:rPr lang="en-US" dirty="0"/>
              <a:t>Outliers are unusually small or large values in a dataset.</a:t>
            </a:r>
          </a:p>
          <a:p>
            <a:endParaRPr lang="en-US" dirty="0"/>
          </a:p>
          <a:p>
            <a:r>
              <a:rPr lang="en-US" dirty="0"/>
              <a:t>Outliers have a huge impact on the results of data analyses. </a:t>
            </a:r>
          </a:p>
          <a:p>
            <a:endParaRPr lang="en-US" dirty="0"/>
          </a:p>
          <a:p>
            <a:r>
              <a:rPr lang="en-US" dirty="0"/>
              <a:t>Common ways of dealing with outliers</a:t>
            </a:r>
          </a:p>
          <a:p>
            <a:pPr lvl="1"/>
            <a:r>
              <a:rPr lang="en-US" dirty="0"/>
              <a:t>Recode: </a:t>
            </a:r>
            <a:r>
              <a:rPr lang="en-US" dirty="0" smtClean="0"/>
              <a:t>when </a:t>
            </a:r>
            <a:r>
              <a:rPr lang="en-US" dirty="0"/>
              <a:t>outliers are incorrectly recorded in the dataset</a:t>
            </a:r>
          </a:p>
          <a:p>
            <a:pPr lvl="1"/>
            <a:r>
              <a:rPr lang="en-US" dirty="0"/>
              <a:t>Remove: when outliers are incorrectly included in the dataset</a:t>
            </a:r>
          </a:p>
          <a:p>
            <a:pPr lvl="1"/>
            <a:r>
              <a:rPr lang="en-US" dirty="0"/>
              <a:t>Keep: when outliers are correct values in the dataset</a:t>
            </a:r>
          </a:p>
          <a:p>
            <a:endParaRPr lang="en-US" dirty="0"/>
          </a:p>
        </p:txBody>
      </p:sp>
    </p:spTree>
    <p:extLst>
      <p:ext uri="{BB962C8B-B14F-4D97-AF65-F5344CB8AC3E}">
        <p14:creationId xmlns:p14="http://schemas.microsoft.com/office/powerpoint/2010/main" val="3643476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Potential Outliers</a:t>
            </a:r>
          </a:p>
        </p:txBody>
      </p:sp>
      <p:sp>
        <p:nvSpPr>
          <p:cNvPr id="3" name="Slide Number Placeholder 2"/>
          <p:cNvSpPr>
            <a:spLocks noGrp="1"/>
          </p:cNvSpPr>
          <p:nvPr>
            <p:ph type="sldNum" sz="quarter" idx="12"/>
          </p:nvPr>
        </p:nvSpPr>
        <p:spPr/>
        <p:txBody>
          <a:bodyPr/>
          <a:lstStyle/>
          <a:p>
            <a:fld id="{F8328964-332A-4115-BBD0-419F6E8FE1FF}" type="slidenum">
              <a:rPr lang="en-US" smtClean="0"/>
              <a:t>14</a:t>
            </a:fld>
            <a:endParaRPr lang="en-US"/>
          </a:p>
        </p:txBody>
      </p:sp>
      <p:sp>
        <p:nvSpPr>
          <p:cNvPr id="4" name="Content Placeholder 3"/>
          <p:cNvSpPr>
            <a:spLocks noGrp="1"/>
          </p:cNvSpPr>
          <p:nvPr>
            <p:ph sz="quarter" idx="1"/>
          </p:nvPr>
        </p:nvSpPr>
        <p:spPr/>
        <p:txBody>
          <a:bodyPr/>
          <a:lstStyle/>
          <a:p>
            <a:r>
              <a:rPr lang="en-US" dirty="0"/>
              <a:t>Basic methods</a:t>
            </a:r>
          </a:p>
          <a:p>
            <a:pPr lvl="1"/>
            <a:r>
              <a:rPr lang="en-US" dirty="0" smtClean="0"/>
              <a:t>Graphical approach: boxplot </a:t>
            </a:r>
            <a:r>
              <a:rPr lang="en-US" dirty="0"/>
              <a:t>rule</a:t>
            </a:r>
          </a:p>
          <a:p>
            <a:pPr lvl="1"/>
            <a:r>
              <a:rPr lang="en-US" dirty="0" smtClean="0"/>
              <a:t>Statistical approach: z-Score</a:t>
            </a:r>
            <a:endParaRPr lang="en-US" dirty="0"/>
          </a:p>
          <a:p>
            <a:pPr lvl="1"/>
            <a:r>
              <a:rPr lang="en-US" dirty="0" smtClean="0"/>
              <a:t>Density-based approach: local outlier factor</a:t>
            </a:r>
            <a:endParaRPr lang="en-US" dirty="0"/>
          </a:p>
          <a:p>
            <a:pPr lvl="1"/>
            <a:endParaRPr lang="en-US" dirty="0"/>
          </a:p>
          <a:p>
            <a:r>
              <a:rPr lang="en-US" dirty="0"/>
              <a:t>Different methods may lead to different results.</a:t>
            </a:r>
          </a:p>
        </p:txBody>
      </p:sp>
    </p:spTree>
    <p:extLst>
      <p:ext uri="{BB962C8B-B14F-4D97-AF65-F5344CB8AC3E}">
        <p14:creationId xmlns:p14="http://schemas.microsoft.com/office/powerpoint/2010/main" val="3189084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 Rule</a:t>
            </a:r>
          </a:p>
        </p:txBody>
      </p:sp>
      <p:sp>
        <p:nvSpPr>
          <p:cNvPr id="3" name="Slide Number Placeholder 2"/>
          <p:cNvSpPr>
            <a:spLocks noGrp="1"/>
          </p:cNvSpPr>
          <p:nvPr>
            <p:ph type="sldNum" sz="quarter" idx="12"/>
          </p:nvPr>
        </p:nvSpPr>
        <p:spPr/>
        <p:txBody>
          <a:bodyPr/>
          <a:lstStyle/>
          <a:p>
            <a:fld id="{F8328964-332A-4115-BBD0-419F6E8FE1FF}" type="slidenum">
              <a:rPr lang="en-US" smtClean="0"/>
              <a:t>15</a:t>
            </a:fld>
            <a:endParaRPr lang="en-US"/>
          </a:p>
        </p:txBody>
      </p:sp>
      <p:sp>
        <p:nvSpPr>
          <p:cNvPr id="4" name="Content Placeholder 3"/>
          <p:cNvSpPr>
            <a:spLocks noGrp="1"/>
          </p:cNvSpPr>
          <p:nvPr>
            <p:ph sz="quarter" idx="1"/>
          </p:nvPr>
        </p:nvSpPr>
        <p:spPr>
          <a:xfrm>
            <a:off x="609600" y="1219200"/>
            <a:ext cx="9601200" cy="1143000"/>
          </a:xfrm>
        </p:spPr>
        <p:txBody>
          <a:bodyPr>
            <a:normAutofit/>
          </a:bodyPr>
          <a:lstStyle/>
          <a:p>
            <a:r>
              <a:rPr lang="fr-FR" sz="2400" dirty="0"/>
              <a:t> Values </a:t>
            </a:r>
            <a:r>
              <a:rPr lang="fr-FR" sz="2400" dirty="0" err="1"/>
              <a:t>beyond</a:t>
            </a:r>
            <a:r>
              <a:rPr lang="fr-FR" sz="2400" dirty="0"/>
              <a:t> [Q1 – 1.5 * IQR, Q3 + 1.5 * IQR] are </a:t>
            </a:r>
            <a:r>
              <a:rPr lang="fr-FR" sz="2400" dirty="0" err="1"/>
              <a:t>outliers</a:t>
            </a:r>
            <a:r>
              <a:rPr lang="fr-FR" sz="2400" dirty="0"/>
              <a:t>.</a:t>
            </a:r>
            <a:endParaRPr lang="en-US" sz="2400" dirty="0"/>
          </a:p>
        </p:txBody>
      </p:sp>
      <p:grpSp>
        <p:nvGrpSpPr>
          <p:cNvPr id="28" name="Group 27"/>
          <p:cNvGrpSpPr/>
          <p:nvPr/>
        </p:nvGrpSpPr>
        <p:grpSpPr>
          <a:xfrm>
            <a:off x="3130556" y="1752600"/>
            <a:ext cx="5930887" cy="4608731"/>
            <a:chOff x="5422913" y="1828800"/>
            <a:chExt cx="5930887" cy="4608731"/>
          </a:xfrm>
        </p:grpSpPr>
        <p:pic>
          <p:nvPicPr>
            <p:cNvPr id="29" name="Picture 28"/>
            <p:cNvPicPr>
              <a:picLocks noChangeAspect="1"/>
            </p:cNvPicPr>
            <p:nvPr/>
          </p:nvPicPr>
          <p:blipFill rotWithShape="1">
            <a:blip r:embed="rId2"/>
            <a:srcRect t="8888" b="14557"/>
            <a:stretch/>
          </p:blipFill>
          <p:spPr>
            <a:xfrm>
              <a:off x="6219864" y="2667000"/>
              <a:ext cx="3898875" cy="3048000"/>
            </a:xfrm>
            <a:prstGeom prst="rect">
              <a:avLst/>
            </a:prstGeom>
          </p:spPr>
        </p:pic>
        <p:cxnSp>
          <p:nvCxnSpPr>
            <p:cNvPr id="30" name="Straight Arrow Connector 29"/>
            <p:cNvCxnSpPr>
              <a:stCxn id="31" idx="3"/>
            </p:cNvCxnSpPr>
            <p:nvPr/>
          </p:nvCxnSpPr>
          <p:spPr>
            <a:xfrm flipV="1">
              <a:off x="6432563" y="3810000"/>
              <a:ext cx="1844700"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22913" y="3810000"/>
              <a:ext cx="1009650" cy="369332"/>
            </a:xfrm>
            <a:prstGeom prst="rect">
              <a:avLst/>
            </a:prstGeom>
            <a:noFill/>
          </p:spPr>
          <p:txBody>
            <a:bodyPr wrap="square" rtlCol="0">
              <a:spAutoFit/>
            </a:bodyPr>
            <a:lstStyle/>
            <a:p>
              <a:r>
                <a:rPr lang="en-US" dirty="0">
                  <a:solidFill>
                    <a:srgbClr val="FF0000"/>
                  </a:solidFill>
                </a:rPr>
                <a:t>whiskers</a:t>
              </a:r>
            </a:p>
          </p:txBody>
        </p:sp>
        <p:cxnSp>
          <p:nvCxnSpPr>
            <p:cNvPr id="32" name="Straight Connector 31"/>
            <p:cNvCxnSpPr/>
            <p:nvPr/>
          </p:nvCxnSpPr>
          <p:spPr>
            <a:xfrm>
              <a:off x="8886863" y="4191000"/>
              <a:ext cx="1905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886863" y="4724400"/>
              <a:ext cx="1905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0410863" y="4191000"/>
              <a:ext cx="0" cy="533400"/>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0487063" y="4246098"/>
              <a:ext cx="762001" cy="369332"/>
            </a:xfrm>
            <a:prstGeom prst="rect">
              <a:avLst/>
            </a:prstGeom>
            <a:noFill/>
          </p:spPr>
          <p:txBody>
            <a:bodyPr wrap="square" rtlCol="0">
              <a:spAutoFit/>
            </a:bodyPr>
            <a:lstStyle/>
            <a:p>
              <a:r>
                <a:rPr lang="en-US" dirty="0">
                  <a:solidFill>
                    <a:srgbClr val="FF0000"/>
                  </a:solidFill>
                </a:rPr>
                <a:t>IQR</a:t>
              </a:r>
            </a:p>
          </p:txBody>
        </p:sp>
        <p:sp>
          <p:nvSpPr>
            <p:cNvPr id="36" name="TextBox 35"/>
            <p:cNvSpPr txBox="1"/>
            <p:nvPr/>
          </p:nvSpPr>
          <p:spPr>
            <a:xfrm>
              <a:off x="6345263" y="1877688"/>
              <a:ext cx="1009650" cy="369332"/>
            </a:xfrm>
            <a:prstGeom prst="rect">
              <a:avLst/>
            </a:prstGeom>
            <a:noFill/>
          </p:spPr>
          <p:txBody>
            <a:bodyPr wrap="square" rtlCol="0">
              <a:spAutoFit/>
            </a:bodyPr>
            <a:lstStyle/>
            <a:p>
              <a:r>
                <a:rPr lang="en-US" dirty="0">
                  <a:solidFill>
                    <a:srgbClr val="FF0000"/>
                  </a:solidFill>
                </a:rPr>
                <a:t>outliers</a:t>
              </a:r>
            </a:p>
          </p:txBody>
        </p:sp>
        <p:cxnSp>
          <p:nvCxnSpPr>
            <p:cNvPr id="37" name="Straight Arrow Connector 36"/>
            <p:cNvCxnSpPr/>
            <p:nvPr/>
          </p:nvCxnSpPr>
          <p:spPr>
            <a:xfrm>
              <a:off x="7229513" y="2133600"/>
              <a:ext cx="1046138" cy="8601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267863" y="1828800"/>
              <a:ext cx="2085937" cy="646331"/>
            </a:xfrm>
            <a:prstGeom prst="rect">
              <a:avLst/>
            </a:prstGeom>
            <a:noFill/>
          </p:spPr>
          <p:txBody>
            <a:bodyPr wrap="square" rtlCol="0">
              <a:spAutoFit/>
            </a:bodyPr>
            <a:lstStyle/>
            <a:p>
              <a:r>
                <a:rPr lang="en-US" dirty="0">
                  <a:solidFill>
                    <a:srgbClr val="FF0000"/>
                  </a:solidFill>
                </a:rPr>
                <a:t>upper limit or max value (smaller one)</a:t>
              </a:r>
            </a:p>
          </p:txBody>
        </p:sp>
        <p:cxnSp>
          <p:nvCxnSpPr>
            <p:cNvPr id="39" name="Straight Arrow Connector 38"/>
            <p:cNvCxnSpPr/>
            <p:nvPr/>
          </p:nvCxnSpPr>
          <p:spPr>
            <a:xfrm flipH="1">
              <a:off x="8364563" y="2198132"/>
              <a:ext cx="920738" cy="12670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886863" y="5791200"/>
              <a:ext cx="2242153" cy="646331"/>
            </a:xfrm>
            <a:prstGeom prst="rect">
              <a:avLst/>
            </a:prstGeom>
            <a:noFill/>
          </p:spPr>
          <p:txBody>
            <a:bodyPr wrap="square" rtlCol="0">
              <a:spAutoFit/>
            </a:bodyPr>
            <a:lstStyle/>
            <a:p>
              <a:r>
                <a:rPr lang="en-US" dirty="0">
                  <a:solidFill>
                    <a:srgbClr val="FF0000"/>
                  </a:solidFill>
                </a:rPr>
                <a:t>lower limit or min value (larger one)</a:t>
              </a:r>
            </a:p>
          </p:txBody>
        </p:sp>
        <p:cxnSp>
          <p:nvCxnSpPr>
            <p:cNvPr id="41" name="Straight Arrow Connector 40"/>
            <p:cNvCxnSpPr/>
            <p:nvPr/>
          </p:nvCxnSpPr>
          <p:spPr>
            <a:xfrm flipH="1" flipV="1">
              <a:off x="8353461" y="5468294"/>
              <a:ext cx="547672" cy="533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428686" y="4485501"/>
              <a:ext cx="1009650" cy="369332"/>
            </a:xfrm>
            <a:prstGeom prst="rect">
              <a:avLst/>
            </a:prstGeom>
            <a:noFill/>
          </p:spPr>
          <p:txBody>
            <a:bodyPr wrap="square" rtlCol="0">
              <a:spAutoFit/>
            </a:bodyPr>
            <a:lstStyle/>
            <a:p>
              <a:r>
                <a:rPr lang="en-US" dirty="0">
                  <a:solidFill>
                    <a:srgbClr val="FF0000"/>
                  </a:solidFill>
                </a:rPr>
                <a:t>median</a:t>
              </a:r>
            </a:p>
          </p:txBody>
        </p:sp>
        <p:cxnSp>
          <p:nvCxnSpPr>
            <p:cNvPr id="43" name="Straight Arrow Connector 42"/>
            <p:cNvCxnSpPr/>
            <p:nvPr/>
          </p:nvCxnSpPr>
          <p:spPr>
            <a:xfrm flipV="1">
              <a:off x="6219864" y="4457700"/>
              <a:ext cx="1532719" cy="2667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2952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R Code: Detecting Outliers According to Boxplot Rule</a:t>
            </a:r>
          </a:p>
        </p:txBody>
      </p:sp>
      <p:sp>
        <p:nvSpPr>
          <p:cNvPr id="3" name="Slide Number Placeholder 2"/>
          <p:cNvSpPr>
            <a:spLocks noGrp="1"/>
          </p:cNvSpPr>
          <p:nvPr>
            <p:ph type="sldNum" sz="quarter" idx="12"/>
          </p:nvPr>
        </p:nvSpPr>
        <p:spPr/>
        <p:txBody>
          <a:bodyPr/>
          <a:lstStyle/>
          <a:p>
            <a:fld id="{F8328964-332A-4115-BBD0-419F6E8FE1FF}" type="slidenum">
              <a:rPr lang="en-US" smtClean="0"/>
              <a:t>16</a:t>
            </a:fld>
            <a:endParaRPr lang="en-US"/>
          </a:p>
        </p:txBody>
      </p:sp>
      <p:sp>
        <p:nvSpPr>
          <p:cNvPr id="5" name="Rectangle 4"/>
          <p:cNvSpPr/>
          <p:nvPr/>
        </p:nvSpPr>
        <p:spPr>
          <a:xfrm>
            <a:off x="2667000" y="1905001"/>
            <a:ext cx="3048000" cy="31085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solidFill>
                  <a:srgbClr val="008000"/>
                </a:solidFill>
                <a:highlight>
                  <a:srgbClr val="FFFFFF"/>
                </a:highlight>
              </a:rPr>
              <a:t># Generate 100 values</a:t>
            </a:r>
            <a:endParaRPr lang="en-US" sz="1400" dirty="0">
              <a:solidFill>
                <a:srgbClr val="000000"/>
              </a:solidFill>
              <a:highlight>
                <a:srgbClr val="FFFFFF"/>
              </a:highlight>
            </a:endParaRPr>
          </a:p>
          <a:p>
            <a:r>
              <a:rPr lang="en-US" sz="1400" dirty="0" err="1">
                <a:solidFill>
                  <a:srgbClr val="000000"/>
                </a:solidFill>
                <a:highlight>
                  <a:srgbClr val="FFFFFF"/>
                </a:highlight>
              </a:rPr>
              <a:t>set.seed</a:t>
            </a:r>
            <a:r>
              <a:rPr lang="en-US" sz="1400" b="1" dirty="0">
                <a:solidFill>
                  <a:srgbClr val="000080"/>
                </a:solidFill>
                <a:highlight>
                  <a:srgbClr val="FFFFFF"/>
                </a:highlight>
              </a:rPr>
              <a:t>(</a:t>
            </a:r>
            <a:r>
              <a:rPr lang="en-US" sz="1400" dirty="0">
                <a:solidFill>
                  <a:srgbClr val="FF8000"/>
                </a:solidFill>
                <a:highlight>
                  <a:srgbClr val="FFFFFF"/>
                </a:highlight>
              </a:rPr>
              <a:t>1</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0000"/>
                </a:solidFill>
                <a:highlight>
                  <a:srgbClr val="FFFFFF"/>
                </a:highlight>
              </a:rPr>
              <a:t>x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err="1">
                <a:solidFill>
                  <a:srgbClr val="8000FF"/>
                </a:solidFill>
                <a:highlight>
                  <a:srgbClr val="FFFFFF"/>
                </a:highlight>
              </a:rPr>
              <a:t>rnorm</a:t>
            </a:r>
            <a:r>
              <a:rPr lang="en-US" sz="1400" b="1" dirty="0">
                <a:solidFill>
                  <a:srgbClr val="000080"/>
                </a:solidFill>
                <a:highlight>
                  <a:srgbClr val="FFFFFF"/>
                </a:highlight>
              </a:rPr>
              <a:t>(</a:t>
            </a:r>
            <a:r>
              <a:rPr lang="en-US" sz="1400" dirty="0">
                <a:solidFill>
                  <a:srgbClr val="FF8000"/>
                </a:solidFill>
                <a:highlight>
                  <a:srgbClr val="FFFFFF"/>
                </a:highlight>
              </a:rPr>
              <a:t>100</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8000"/>
                </a:solidFill>
                <a:highlight>
                  <a:srgbClr val="FFFFFF"/>
                </a:highlight>
              </a:rPr>
              <a:t># Intentionally add 3 outliers</a:t>
            </a:r>
            <a:endParaRPr lang="en-US" sz="1400" dirty="0">
              <a:solidFill>
                <a:srgbClr val="000000"/>
              </a:solidFill>
              <a:highlight>
                <a:srgbClr val="FFFFFF"/>
              </a:highlight>
            </a:endParaRPr>
          </a:p>
          <a:p>
            <a:r>
              <a:rPr lang="en-US" sz="1400" dirty="0">
                <a:solidFill>
                  <a:srgbClr val="000000"/>
                </a:solidFill>
                <a:highlight>
                  <a:srgbClr val="FFFFFF"/>
                </a:highlight>
              </a:rPr>
              <a:t>x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a:solidFill>
                  <a:srgbClr val="8000FF"/>
                </a:solidFill>
                <a:highlight>
                  <a:srgbClr val="FFFFFF"/>
                </a:highlight>
              </a:rPr>
              <a:t>c</a:t>
            </a:r>
            <a:r>
              <a:rPr lang="en-US" sz="1400" b="1" dirty="0">
                <a:solidFill>
                  <a:srgbClr val="000080"/>
                </a:solidFill>
                <a:highlight>
                  <a:srgbClr val="FFFFFF"/>
                </a:highlight>
              </a:rPr>
              <a:t>(</a:t>
            </a:r>
            <a:r>
              <a:rPr lang="en-US" sz="1400" dirty="0">
                <a:solidFill>
                  <a:srgbClr val="000000"/>
                </a:solidFill>
                <a:highlight>
                  <a:srgbClr val="FFFFFF"/>
                </a:highlight>
              </a:rPr>
              <a:t>x,</a:t>
            </a:r>
            <a:r>
              <a:rPr lang="en-US" sz="1400" b="1" dirty="0">
                <a:solidFill>
                  <a:srgbClr val="000080"/>
                </a:solidFill>
                <a:highlight>
                  <a:srgbClr val="FFFFFF"/>
                </a:highlight>
              </a:rPr>
              <a:t>-</a:t>
            </a:r>
            <a:r>
              <a:rPr lang="en-US" sz="1400" dirty="0">
                <a:solidFill>
                  <a:srgbClr val="FF8000"/>
                </a:solidFill>
                <a:highlight>
                  <a:srgbClr val="FFFFFF"/>
                </a:highlight>
              </a:rPr>
              <a:t>3.5</a:t>
            </a:r>
            <a:r>
              <a:rPr lang="en-US" sz="1400" dirty="0">
                <a:solidFill>
                  <a:srgbClr val="000000"/>
                </a:solidFill>
                <a:highlight>
                  <a:srgbClr val="FFFFFF"/>
                </a:highlight>
              </a:rPr>
              <a:t>, </a:t>
            </a:r>
            <a:r>
              <a:rPr lang="en-US" sz="1400" dirty="0">
                <a:solidFill>
                  <a:srgbClr val="FF8000"/>
                </a:solidFill>
                <a:highlight>
                  <a:srgbClr val="FFFFFF"/>
                </a:highlight>
              </a:rPr>
              <a:t>3.3</a:t>
            </a:r>
            <a:r>
              <a:rPr lang="en-US" sz="1400" dirty="0">
                <a:solidFill>
                  <a:srgbClr val="000000"/>
                </a:solidFill>
                <a:highlight>
                  <a:srgbClr val="FFFFFF"/>
                </a:highlight>
              </a:rPr>
              <a:t>, </a:t>
            </a:r>
            <a:r>
              <a:rPr lang="en-US" sz="1400" dirty="0">
                <a:solidFill>
                  <a:srgbClr val="FF8000"/>
                </a:solidFill>
                <a:highlight>
                  <a:srgbClr val="FFFFFF"/>
                </a:highlight>
              </a:rPr>
              <a:t>4.1</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Create boxplot</a:t>
            </a:r>
            <a:endParaRPr lang="en-US" sz="1400" dirty="0">
              <a:solidFill>
                <a:srgbClr val="000000"/>
              </a:solidFill>
              <a:highlight>
                <a:srgbClr val="FFFFFF"/>
              </a:highlight>
            </a:endParaRPr>
          </a:p>
          <a:p>
            <a:r>
              <a:rPr lang="en-US" sz="1400" dirty="0">
                <a:solidFill>
                  <a:srgbClr val="000000"/>
                </a:solidFill>
                <a:highlight>
                  <a:srgbClr val="FFFFFF"/>
                </a:highlight>
              </a:rPr>
              <a:t>out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a:solidFill>
                  <a:srgbClr val="8000FF"/>
                </a:solidFill>
                <a:highlight>
                  <a:srgbClr val="FFFFFF"/>
                </a:highlight>
              </a:rPr>
              <a:t>boxplot</a:t>
            </a:r>
            <a:r>
              <a:rPr lang="en-US" sz="1400" b="1" dirty="0">
                <a:solidFill>
                  <a:srgbClr val="000080"/>
                </a:solidFill>
                <a:highlight>
                  <a:srgbClr val="FFFFFF"/>
                </a:highlight>
              </a:rPr>
              <a:t>(</a:t>
            </a:r>
            <a:r>
              <a:rPr lang="en-US" sz="1400" dirty="0">
                <a:solidFill>
                  <a:srgbClr val="000000"/>
                </a:solidFill>
                <a:highlight>
                  <a:srgbClr val="FFFFFF"/>
                </a:highlight>
              </a:rPr>
              <a:t>x</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0000"/>
                </a:solidFill>
                <a:highlight>
                  <a:srgbClr val="FFFFFF"/>
                </a:highlight>
              </a:rPr>
              <a:t>out</a:t>
            </a:r>
          </a:p>
          <a:p>
            <a:r>
              <a:rPr lang="en-US" sz="1400" dirty="0">
                <a:solidFill>
                  <a:srgbClr val="008000"/>
                </a:solidFill>
                <a:highlight>
                  <a:srgbClr val="FFFFFF"/>
                </a:highlight>
              </a:rPr>
              <a:t># Show the structure</a:t>
            </a:r>
            <a:endParaRPr lang="en-US" sz="1400" dirty="0">
              <a:solidFill>
                <a:srgbClr val="000000"/>
              </a:solidFill>
              <a:highlight>
                <a:srgbClr val="FFFFFF"/>
              </a:highlight>
            </a:endParaRPr>
          </a:p>
          <a:p>
            <a:r>
              <a:rPr lang="en-US" sz="1400" dirty="0" err="1">
                <a:solidFill>
                  <a:srgbClr val="8000FF"/>
                </a:solidFill>
                <a:highlight>
                  <a:srgbClr val="FFFFFF"/>
                </a:highlight>
              </a:rPr>
              <a:t>str</a:t>
            </a:r>
            <a:r>
              <a:rPr lang="en-US" sz="1400" b="1" dirty="0">
                <a:solidFill>
                  <a:srgbClr val="000080"/>
                </a:solidFill>
                <a:highlight>
                  <a:srgbClr val="FFFFFF"/>
                </a:highlight>
              </a:rPr>
              <a:t>(</a:t>
            </a:r>
            <a:r>
              <a:rPr lang="en-US" sz="1400" dirty="0">
                <a:solidFill>
                  <a:srgbClr val="000000"/>
                </a:solidFill>
                <a:highlight>
                  <a:srgbClr val="FFFFFF"/>
                </a:highlight>
              </a:rPr>
              <a:t>out</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Print outliers</a:t>
            </a:r>
            <a:endParaRPr lang="en-US" sz="1400" dirty="0">
              <a:solidFill>
                <a:srgbClr val="000000"/>
              </a:solidFill>
              <a:highlight>
                <a:srgbClr val="FFFFFF"/>
              </a:highlight>
            </a:endParaRPr>
          </a:p>
          <a:p>
            <a:r>
              <a:rPr lang="en-US" sz="1400" dirty="0" err="1">
                <a:solidFill>
                  <a:srgbClr val="000000"/>
                </a:solidFill>
                <a:highlight>
                  <a:srgbClr val="FFFFFF"/>
                </a:highlight>
              </a:rPr>
              <a:t>out</a:t>
            </a:r>
            <a:r>
              <a:rPr lang="en-US" sz="1400" b="1" dirty="0" err="1">
                <a:solidFill>
                  <a:srgbClr val="000080"/>
                </a:solidFill>
                <a:highlight>
                  <a:srgbClr val="FFFFFF"/>
                </a:highlight>
              </a:rPr>
              <a:t>$</a:t>
            </a:r>
            <a:r>
              <a:rPr lang="en-US" sz="1400" dirty="0" err="1">
                <a:solidFill>
                  <a:srgbClr val="000000"/>
                </a:solidFill>
                <a:highlight>
                  <a:srgbClr val="FFFFFF"/>
                </a:highlight>
              </a:rPr>
              <a:t>out</a:t>
            </a:r>
            <a:endParaRPr lang="en-US" sz="1400" dirty="0"/>
          </a:p>
        </p:txBody>
      </p:sp>
      <p:pic>
        <p:nvPicPr>
          <p:cNvPr id="6" name="Picture 5"/>
          <p:cNvPicPr>
            <a:picLocks noChangeAspect="1"/>
          </p:cNvPicPr>
          <p:nvPr/>
        </p:nvPicPr>
        <p:blipFill>
          <a:blip r:embed="rId2"/>
          <a:stretch>
            <a:fillRect/>
          </a:stretch>
        </p:blipFill>
        <p:spPr>
          <a:xfrm>
            <a:off x="6172201" y="1524000"/>
            <a:ext cx="3421979" cy="4178300"/>
          </a:xfrm>
          <a:prstGeom prst="rect">
            <a:avLst/>
          </a:prstGeom>
        </p:spPr>
      </p:pic>
    </p:spTree>
    <p:extLst>
      <p:ext uri="{BB962C8B-B14F-4D97-AF65-F5344CB8AC3E}">
        <p14:creationId xmlns:p14="http://schemas.microsoft.com/office/powerpoint/2010/main" val="1639092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z-Score Method</a:t>
            </a:r>
          </a:p>
        </p:txBody>
      </p:sp>
      <p:sp>
        <p:nvSpPr>
          <p:cNvPr id="3" name="Slide Number Placeholder 2"/>
          <p:cNvSpPr>
            <a:spLocks noGrp="1"/>
          </p:cNvSpPr>
          <p:nvPr>
            <p:ph type="sldNum" sz="quarter" idx="12"/>
          </p:nvPr>
        </p:nvSpPr>
        <p:spPr/>
        <p:txBody>
          <a:bodyPr/>
          <a:lstStyle/>
          <a:p>
            <a:fld id="{F8328964-332A-4115-BBD0-419F6E8FE1FF}" type="slidenum">
              <a:rPr lang="en-US" smtClean="0"/>
              <a:t>17</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normAutofit/>
              </a:bodyPr>
              <a:lstStyle/>
              <a:p>
                <a:r>
                  <a:rPr lang="en-US" dirty="0"/>
                  <a:t>A z-Score (a.k.a. standard score) measures the relative location of the observation in a data set.</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𝑧</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e>
                      </m:d>
                      <m:r>
                        <a:rPr lang="en-US" sz="2800" i="1">
                          <a:latin typeface="Cambria Math" panose="02040503050406030204" pitchFamily="18" charset="0"/>
                        </a:rPr>
                        <m:t>=</m:t>
                      </m:r>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acc>
                            <m:accPr>
                              <m:chr m:val="̅"/>
                              <m:ctrlPr>
                                <a:rPr lang="en-US" sz="2800" i="1">
                                  <a:latin typeface="Cambria Math" panose="02040503050406030204" pitchFamily="18" charset="0"/>
                                </a:rPr>
                              </m:ctrlPr>
                            </m:accPr>
                            <m:e>
                              <m:r>
                                <a:rPr lang="en-US" sz="2800" i="1">
                                  <a:latin typeface="Cambria Math" panose="02040503050406030204" pitchFamily="18" charset="0"/>
                                </a:rPr>
                                <m:t>𝑥</m:t>
                              </m:r>
                            </m:e>
                          </m:acc>
                        </m:num>
                        <m:den>
                          <m:r>
                            <a:rPr lang="en-US" sz="2800" i="1">
                              <a:latin typeface="Cambria Math" panose="02040503050406030204" pitchFamily="18" charset="0"/>
                            </a:rPr>
                            <m:t>𝑠𝑑</m:t>
                          </m:r>
                          <m:d>
                            <m:dPr>
                              <m:ctrlPr>
                                <a:rPr lang="en-US" sz="2800" i="1">
                                  <a:latin typeface="Cambria Math" panose="02040503050406030204" pitchFamily="18" charset="0"/>
                                </a:rPr>
                              </m:ctrlPr>
                            </m:dPr>
                            <m:e>
                              <m:r>
                                <a:rPr lang="en-US" sz="2800" i="1">
                                  <a:latin typeface="Cambria Math" panose="02040503050406030204" pitchFamily="18" charset="0"/>
                                </a:rPr>
                                <m:t>𝑥</m:t>
                              </m:r>
                            </m:e>
                          </m:d>
                        </m:den>
                      </m:f>
                    </m:oMath>
                  </m:oMathPara>
                </a14:m>
                <a:endParaRPr lang="en-US" dirty="0"/>
              </a:p>
              <a:p>
                <a:endParaRPr lang="en-US" dirty="0"/>
              </a:p>
              <a:p>
                <a:r>
                  <a:rPr lang="en-US" dirty="0" smtClean="0"/>
                  <a:t>The </a:t>
                </a:r>
                <a:r>
                  <a:rPr lang="en-US" dirty="0"/>
                  <a:t>detection rule is simply:</a:t>
                </a:r>
              </a:p>
              <a:p>
                <a:pPr lvl="1"/>
                <a:r>
                  <a:rPr lang="en-US" dirty="0"/>
                  <a:t>Any data value with a z-score </a:t>
                </a:r>
                <a:r>
                  <a:rPr lang="en-US" b="1" dirty="0">
                    <a:solidFill>
                      <a:srgbClr val="FF0000"/>
                    </a:solidFill>
                  </a:rPr>
                  <a:t>less than -3 or greater than 3 </a:t>
                </a:r>
                <a:r>
                  <a:rPr lang="en-US" dirty="0"/>
                  <a:t>can be regarded as an outlier.</a:t>
                </a: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500" t="-1111" r="-722"/>
                </a:stretch>
              </a:blipFill>
            </p:spPr>
            <p:txBody>
              <a:bodyPr/>
              <a:lstStyle/>
              <a:p>
                <a:r>
                  <a:rPr lang="en-US">
                    <a:noFill/>
                  </a:rPr>
                  <a:t> </a:t>
                </a:r>
              </a:p>
            </p:txBody>
          </p:sp>
        </mc:Fallback>
      </mc:AlternateContent>
    </p:spTree>
    <p:extLst>
      <p:ext uri="{BB962C8B-B14F-4D97-AF65-F5344CB8AC3E}">
        <p14:creationId xmlns:p14="http://schemas.microsoft.com/office/powerpoint/2010/main" val="2099875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2260" b="4884"/>
          <a:stretch/>
        </p:blipFill>
        <p:spPr>
          <a:xfrm>
            <a:off x="1905000" y="2209800"/>
            <a:ext cx="8534400" cy="3962400"/>
          </a:xfrm>
          <a:prstGeom prst="rect">
            <a:avLst/>
          </a:prstGeom>
        </p:spPr>
      </p:pic>
      <p:sp>
        <p:nvSpPr>
          <p:cNvPr id="2" name="Title 1"/>
          <p:cNvSpPr>
            <a:spLocks noGrp="1"/>
          </p:cNvSpPr>
          <p:nvPr>
            <p:ph type="title"/>
          </p:nvPr>
        </p:nvSpPr>
        <p:spPr/>
        <p:txBody>
          <a:bodyPr/>
          <a:lstStyle/>
          <a:p>
            <a:r>
              <a:rPr lang="en-US" dirty="0"/>
              <a:t>z-Score </a:t>
            </a:r>
            <a:r>
              <a:rPr lang="en-US" dirty="0" smtClean="0"/>
              <a:t>Method: 68-95-99.7 Rule</a:t>
            </a:r>
            <a:endParaRPr lang="en-US" dirty="0"/>
          </a:p>
        </p:txBody>
      </p:sp>
      <p:sp>
        <p:nvSpPr>
          <p:cNvPr id="3" name="Slide Number Placeholder 2"/>
          <p:cNvSpPr>
            <a:spLocks noGrp="1"/>
          </p:cNvSpPr>
          <p:nvPr>
            <p:ph type="sldNum" sz="quarter" idx="12"/>
          </p:nvPr>
        </p:nvSpPr>
        <p:spPr/>
        <p:txBody>
          <a:bodyPr/>
          <a:lstStyle/>
          <a:p>
            <a:fld id="{F8328964-332A-4115-BBD0-419F6E8FE1FF}" type="slidenum">
              <a:rPr lang="en-US" smtClean="0"/>
              <a:t>18</a:t>
            </a:fld>
            <a:endParaRPr lang="en-US"/>
          </a:p>
        </p:txBody>
      </p:sp>
      <p:sp>
        <p:nvSpPr>
          <p:cNvPr id="4" name="Content Placeholder 3"/>
          <p:cNvSpPr>
            <a:spLocks noGrp="1"/>
          </p:cNvSpPr>
          <p:nvPr>
            <p:ph sz="quarter" idx="1"/>
          </p:nvPr>
        </p:nvSpPr>
        <p:spPr>
          <a:xfrm>
            <a:off x="609600" y="1219200"/>
            <a:ext cx="10896600" cy="4937760"/>
          </a:xfrm>
        </p:spPr>
        <p:txBody>
          <a:bodyPr>
            <a:normAutofit/>
          </a:bodyPr>
          <a:lstStyle/>
          <a:p>
            <a:r>
              <a:rPr lang="en-US" dirty="0" smtClean="0"/>
              <a:t>An </a:t>
            </a:r>
            <a:r>
              <a:rPr lang="en-US" dirty="0"/>
              <a:t>empirical rule tells us:</a:t>
            </a:r>
          </a:p>
          <a:p>
            <a:pPr lvl="1"/>
            <a:r>
              <a:rPr lang="en-US" dirty="0"/>
              <a:t>For data with a bell-shaped distribution, almost all values will be within three standard deviations of the mean.</a:t>
            </a:r>
          </a:p>
          <a:p>
            <a:endParaRPr lang="en-US" dirty="0"/>
          </a:p>
        </p:txBody>
      </p:sp>
      <p:sp>
        <p:nvSpPr>
          <p:cNvPr id="6" name="Rectangle 5"/>
          <p:cNvSpPr/>
          <p:nvPr/>
        </p:nvSpPr>
        <p:spPr>
          <a:xfrm>
            <a:off x="1447800" y="6400800"/>
            <a:ext cx="10515600" cy="369332"/>
          </a:xfrm>
          <a:prstGeom prst="rect">
            <a:avLst/>
          </a:prstGeom>
        </p:spPr>
        <p:txBody>
          <a:bodyPr wrap="square">
            <a:spAutoFit/>
          </a:bodyPr>
          <a:lstStyle/>
          <a:p>
            <a:r>
              <a:rPr lang="en-US" dirty="0"/>
              <a:t>https://towardsdatascience.com/understanding-the-68-95-99-7-rule-for-a-normal-distribution-b7b7cbf760c2</a:t>
            </a:r>
          </a:p>
        </p:txBody>
      </p:sp>
    </p:spTree>
    <p:extLst>
      <p:ext uri="{BB962C8B-B14F-4D97-AF65-F5344CB8AC3E}">
        <p14:creationId xmlns:p14="http://schemas.microsoft.com/office/powerpoint/2010/main" val="204536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328964-332A-4115-BBD0-419F6E8FE1FF}" type="slidenum">
              <a:rPr lang="en-US" smtClean="0"/>
              <a:t>19</a:t>
            </a:fld>
            <a:endParaRPr lang="en-US"/>
          </a:p>
        </p:txBody>
      </p:sp>
      <p:sp>
        <p:nvSpPr>
          <p:cNvPr id="5" name="Title 1"/>
          <p:cNvSpPr>
            <a:spLocks noGrp="1"/>
          </p:cNvSpPr>
          <p:nvPr>
            <p:ph type="title"/>
          </p:nvPr>
        </p:nvSpPr>
        <p:spPr>
          <a:xfrm>
            <a:off x="609600" y="152402"/>
            <a:ext cx="9601200" cy="766953"/>
          </a:xfrm>
        </p:spPr>
        <p:txBody>
          <a:bodyPr>
            <a:noAutofit/>
          </a:bodyPr>
          <a:lstStyle/>
          <a:p>
            <a:r>
              <a:rPr lang="en-US" sz="2400" dirty="0"/>
              <a:t>R Code: Detecting Outliers Using z-Scores</a:t>
            </a:r>
          </a:p>
        </p:txBody>
      </p:sp>
      <p:sp>
        <p:nvSpPr>
          <p:cNvPr id="6" name="Rectangle 5"/>
          <p:cNvSpPr/>
          <p:nvPr/>
        </p:nvSpPr>
        <p:spPr>
          <a:xfrm>
            <a:off x="2895600" y="1537620"/>
            <a:ext cx="6019800" cy="28931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solidFill>
                  <a:srgbClr val="008000"/>
                </a:solidFill>
                <a:highlight>
                  <a:srgbClr val="FFFFFF"/>
                </a:highlight>
              </a:rPr>
              <a:t># Generate 100 random values</a:t>
            </a:r>
            <a:endParaRPr lang="en-US" sz="1400" dirty="0">
              <a:solidFill>
                <a:srgbClr val="000000"/>
              </a:solidFill>
              <a:highlight>
                <a:srgbClr val="FFFFFF"/>
              </a:highlight>
            </a:endParaRPr>
          </a:p>
          <a:p>
            <a:r>
              <a:rPr lang="en-US" sz="1400" dirty="0" err="1">
                <a:solidFill>
                  <a:srgbClr val="000000"/>
                </a:solidFill>
                <a:highlight>
                  <a:srgbClr val="FFFFFF"/>
                </a:highlight>
              </a:rPr>
              <a:t>set.seed</a:t>
            </a:r>
            <a:r>
              <a:rPr lang="en-US" sz="1400" b="1" dirty="0">
                <a:solidFill>
                  <a:srgbClr val="000080"/>
                </a:solidFill>
                <a:highlight>
                  <a:srgbClr val="FFFFFF"/>
                </a:highlight>
              </a:rPr>
              <a:t>(</a:t>
            </a:r>
            <a:r>
              <a:rPr lang="en-US" sz="1400" dirty="0">
                <a:solidFill>
                  <a:srgbClr val="FF8000"/>
                </a:solidFill>
                <a:highlight>
                  <a:srgbClr val="FFFFFF"/>
                </a:highlight>
              </a:rPr>
              <a:t>1</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0000"/>
                </a:solidFill>
                <a:highlight>
                  <a:srgbClr val="FFFFFF"/>
                </a:highlight>
              </a:rPr>
              <a:t>x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err="1">
                <a:solidFill>
                  <a:srgbClr val="8000FF"/>
                </a:solidFill>
                <a:highlight>
                  <a:srgbClr val="FFFFFF"/>
                </a:highlight>
              </a:rPr>
              <a:t>rnorm</a:t>
            </a:r>
            <a:r>
              <a:rPr lang="en-US" sz="1400" b="1" dirty="0">
                <a:solidFill>
                  <a:srgbClr val="000080"/>
                </a:solidFill>
                <a:highlight>
                  <a:srgbClr val="FFFFFF"/>
                </a:highlight>
              </a:rPr>
              <a:t>(</a:t>
            </a:r>
            <a:r>
              <a:rPr lang="en-US" sz="1400" dirty="0">
                <a:solidFill>
                  <a:srgbClr val="FF8000"/>
                </a:solidFill>
                <a:highlight>
                  <a:srgbClr val="FFFFFF"/>
                </a:highlight>
              </a:rPr>
              <a:t>100</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8000"/>
                </a:solidFill>
                <a:highlight>
                  <a:srgbClr val="FFFFFF"/>
                </a:highlight>
              </a:rPr>
              <a:t># Intentionally add 3 potential outliers</a:t>
            </a:r>
            <a:endParaRPr lang="en-US" sz="1400" dirty="0">
              <a:solidFill>
                <a:srgbClr val="000000"/>
              </a:solidFill>
              <a:highlight>
                <a:srgbClr val="FFFFFF"/>
              </a:highlight>
            </a:endParaRPr>
          </a:p>
          <a:p>
            <a:r>
              <a:rPr lang="en-US" sz="1400" dirty="0">
                <a:solidFill>
                  <a:srgbClr val="000000"/>
                </a:solidFill>
                <a:highlight>
                  <a:srgbClr val="FFFFFF"/>
                </a:highlight>
              </a:rPr>
              <a:t>x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a:solidFill>
                  <a:srgbClr val="8000FF"/>
                </a:solidFill>
                <a:highlight>
                  <a:srgbClr val="FFFFFF"/>
                </a:highlight>
              </a:rPr>
              <a:t>c</a:t>
            </a:r>
            <a:r>
              <a:rPr lang="en-US" sz="1400" b="1" dirty="0">
                <a:solidFill>
                  <a:srgbClr val="000080"/>
                </a:solidFill>
                <a:highlight>
                  <a:srgbClr val="FFFFFF"/>
                </a:highlight>
              </a:rPr>
              <a:t>(</a:t>
            </a:r>
            <a:r>
              <a:rPr lang="en-US" sz="1400" dirty="0">
                <a:solidFill>
                  <a:srgbClr val="000000"/>
                </a:solidFill>
                <a:highlight>
                  <a:srgbClr val="FFFFFF"/>
                </a:highlight>
              </a:rPr>
              <a:t>x,</a:t>
            </a:r>
            <a:r>
              <a:rPr lang="en-US" sz="1400" b="1" dirty="0">
                <a:solidFill>
                  <a:srgbClr val="000080"/>
                </a:solidFill>
                <a:highlight>
                  <a:srgbClr val="FFFFFF"/>
                </a:highlight>
              </a:rPr>
              <a:t>-</a:t>
            </a:r>
            <a:r>
              <a:rPr lang="en-US" sz="1400" dirty="0">
                <a:solidFill>
                  <a:srgbClr val="FF8000"/>
                </a:solidFill>
                <a:highlight>
                  <a:srgbClr val="FFFFFF"/>
                </a:highlight>
              </a:rPr>
              <a:t>3.5</a:t>
            </a:r>
            <a:r>
              <a:rPr lang="en-US" sz="1400" dirty="0">
                <a:solidFill>
                  <a:srgbClr val="000000"/>
                </a:solidFill>
                <a:highlight>
                  <a:srgbClr val="FFFFFF"/>
                </a:highlight>
              </a:rPr>
              <a:t>, </a:t>
            </a:r>
            <a:r>
              <a:rPr lang="en-US" sz="1400" dirty="0">
                <a:solidFill>
                  <a:srgbClr val="FF8000"/>
                </a:solidFill>
                <a:highlight>
                  <a:srgbClr val="FFFFFF"/>
                </a:highlight>
              </a:rPr>
              <a:t>3.3</a:t>
            </a:r>
            <a:r>
              <a:rPr lang="en-US" sz="1400" dirty="0">
                <a:solidFill>
                  <a:srgbClr val="000000"/>
                </a:solidFill>
                <a:highlight>
                  <a:srgbClr val="FFFFFF"/>
                </a:highlight>
              </a:rPr>
              <a:t>, </a:t>
            </a:r>
            <a:r>
              <a:rPr lang="en-US" sz="1400" dirty="0">
                <a:solidFill>
                  <a:srgbClr val="FF8000"/>
                </a:solidFill>
                <a:highlight>
                  <a:srgbClr val="FFFFFF"/>
                </a:highlight>
              </a:rPr>
              <a:t>4.1</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Calculate z-score</a:t>
            </a:r>
            <a:endParaRPr lang="en-US" sz="1400" dirty="0">
              <a:solidFill>
                <a:srgbClr val="000000"/>
              </a:solidFill>
              <a:highlight>
                <a:srgbClr val="FFFFFF"/>
              </a:highlight>
            </a:endParaRPr>
          </a:p>
          <a:p>
            <a:r>
              <a:rPr lang="en-US" sz="1400" dirty="0">
                <a:solidFill>
                  <a:srgbClr val="000000"/>
                </a:solidFill>
                <a:highlight>
                  <a:srgbClr val="FFFFFF"/>
                </a:highlight>
              </a:rPr>
              <a:t>z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b="1" dirty="0">
                <a:solidFill>
                  <a:srgbClr val="000080"/>
                </a:solidFill>
                <a:highlight>
                  <a:srgbClr val="FFFFFF"/>
                </a:highlight>
              </a:rPr>
              <a:t>(</a:t>
            </a:r>
            <a:r>
              <a:rPr lang="en-US" sz="1400" dirty="0">
                <a:solidFill>
                  <a:srgbClr val="000000"/>
                </a:solidFill>
                <a:highlight>
                  <a:srgbClr val="FFFFFF"/>
                </a:highlight>
              </a:rPr>
              <a:t>x </a:t>
            </a:r>
            <a:r>
              <a:rPr lang="en-US" sz="1400" b="1"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8000FF"/>
                </a:solidFill>
                <a:highlight>
                  <a:srgbClr val="FFFFFF"/>
                </a:highlight>
              </a:rPr>
              <a:t>mean</a:t>
            </a:r>
            <a:r>
              <a:rPr lang="en-US" sz="1400" b="1" dirty="0">
                <a:solidFill>
                  <a:srgbClr val="000080"/>
                </a:solidFill>
                <a:highlight>
                  <a:srgbClr val="FFFFFF"/>
                </a:highlight>
              </a:rPr>
              <a:t>(</a:t>
            </a:r>
            <a:r>
              <a:rPr lang="en-US" sz="1400" dirty="0">
                <a:solidFill>
                  <a:srgbClr val="000000"/>
                </a:solidFill>
                <a:highlight>
                  <a:srgbClr val="FFFFFF"/>
                </a:highlight>
              </a:rPr>
              <a:t>x</a:t>
            </a:r>
            <a:r>
              <a:rPr lang="en-US" sz="1400" b="1" dirty="0">
                <a:solidFill>
                  <a:srgbClr val="000080"/>
                </a:solidFill>
                <a:highlight>
                  <a:srgbClr val="FFFFFF"/>
                </a:highlight>
              </a:rPr>
              <a:t>))/</a:t>
            </a:r>
            <a:r>
              <a:rPr lang="en-US" sz="1400" dirty="0" err="1">
                <a:solidFill>
                  <a:srgbClr val="8000FF"/>
                </a:solidFill>
                <a:highlight>
                  <a:srgbClr val="FFFFFF"/>
                </a:highlight>
              </a:rPr>
              <a:t>sd</a:t>
            </a:r>
            <a:r>
              <a:rPr lang="en-US" sz="1400" b="1" dirty="0">
                <a:solidFill>
                  <a:srgbClr val="000080"/>
                </a:solidFill>
                <a:highlight>
                  <a:srgbClr val="FFFFFF"/>
                </a:highlight>
              </a:rPr>
              <a:t>(</a:t>
            </a:r>
            <a:r>
              <a:rPr lang="en-US" sz="1400" dirty="0">
                <a:solidFill>
                  <a:srgbClr val="000000"/>
                </a:solidFill>
                <a:highlight>
                  <a:srgbClr val="FFFFFF"/>
                </a:highlight>
              </a:rPr>
              <a:t>x</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Print outliers</a:t>
            </a:r>
            <a:endParaRPr lang="en-US" sz="1400" dirty="0">
              <a:solidFill>
                <a:srgbClr val="000000"/>
              </a:solidFill>
              <a:highlight>
                <a:srgbClr val="FFFFFF"/>
              </a:highlight>
            </a:endParaRPr>
          </a:p>
          <a:p>
            <a:r>
              <a:rPr lang="en-US" sz="1400" b="1" dirty="0">
                <a:solidFill>
                  <a:srgbClr val="000080"/>
                </a:solidFill>
                <a:highlight>
                  <a:srgbClr val="FFFFFF"/>
                </a:highlight>
              </a:rPr>
              <a:t>x[</a:t>
            </a:r>
            <a:r>
              <a:rPr lang="en-US" sz="1400" dirty="0">
                <a:solidFill>
                  <a:srgbClr val="8000FF"/>
                </a:solidFill>
                <a:highlight>
                  <a:srgbClr val="FFFFFF"/>
                </a:highlight>
              </a:rPr>
              <a:t>which</a:t>
            </a:r>
            <a:r>
              <a:rPr lang="en-US" sz="1400" b="1" dirty="0">
                <a:solidFill>
                  <a:srgbClr val="000080"/>
                </a:solidFill>
                <a:highlight>
                  <a:srgbClr val="FFFFFF"/>
                </a:highlight>
              </a:rPr>
              <a:t>(</a:t>
            </a:r>
            <a:r>
              <a:rPr lang="en-US" sz="1400" dirty="0">
                <a:solidFill>
                  <a:srgbClr val="000000"/>
                </a:solidFill>
                <a:highlight>
                  <a:srgbClr val="FFFFFF"/>
                </a:highlight>
              </a:rPr>
              <a:t>z </a:t>
            </a:r>
            <a:r>
              <a:rPr lang="en-US" sz="1400" b="1" dirty="0">
                <a:solidFill>
                  <a:srgbClr val="000080"/>
                </a:solidFill>
                <a:highlight>
                  <a:srgbClr val="FFFFFF"/>
                </a:highlight>
              </a:rPr>
              <a:t>&gt;</a:t>
            </a:r>
            <a:r>
              <a:rPr lang="en-US" sz="1400" dirty="0">
                <a:solidFill>
                  <a:srgbClr val="000000"/>
                </a:solidFill>
                <a:highlight>
                  <a:srgbClr val="FFFFFF"/>
                </a:highlight>
              </a:rPr>
              <a:t> </a:t>
            </a:r>
            <a:r>
              <a:rPr lang="en-US" sz="1400" dirty="0">
                <a:solidFill>
                  <a:srgbClr val="FF8000"/>
                </a:solidFill>
                <a:highlight>
                  <a:srgbClr val="FFFFFF"/>
                </a:highlight>
              </a:rPr>
              <a:t>3</a:t>
            </a:r>
            <a:r>
              <a:rPr lang="en-US" sz="1400" dirty="0">
                <a:solidFill>
                  <a:srgbClr val="000000"/>
                </a:solidFill>
                <a:highlight>
                  <a:srgbClr val="FFFFFF"/>
                </a:highlight>
              </a:rPr>
              <a:t> </a:t>
            </a:r>
            <a:r>
              <a:rPr lang="en-US" sz="1400" b="1" dirty="0">
                <a:solidFill>
                  <a:srgbClr val="000080"/>
                </a:solidFill>
                <a:highlight>
                  <a:srgbClr val="FFFFFF"/>
                </a:highlight>
              </a:rPr>
              <a:t>|</a:t>
            </a:r>
            <a:r>
              <a:rPr lang="en-US" sz="1400" dirty="0">
                <a:solidFill>
                  <a:srgbClr val="000000"/>
                </a:solidFill>
                <a:highlight>
                  <a:srgbClr val="FFFFFF"/>
                </a:highlight>
              </a:rPr>
              <a:t> z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b="1" dirty="0">
                <a:solidFill>
                  <a:srgbClr val="000080"/>
                </a:solidFill>
                <a:highlight>
                  <a:srgbClr val="FFFFFF"/>
                </a:highlight>
              </a:rPr>
              <a:t>-</a:t>
            </a:r>
            <a:r>
              <a:rPr lang="en-US" sz="1400" dirty="0">
                <a:solidFill>
                  <a:srgbClr val="FF8000"/>
                </a:solidFill>
                <a:highlight>
                  <a:srgbClr val="FFFFFF"/>
                </a:highlight>
              </a:rPr>
              <a:t>3</a:t>
            </a:r>
            <a:r>
              <a:rPr lang="en-US" sz="1400" b="1" dirty="0">
                <a:solidFill>
                  <a:srgbClr val="000080"/>
                </a:solidFill>
                <a:highlight>
                  <a:srgbClr val="FFFFFF"/>
                </a:highlight>
              </a:rPr>
              <a:t>)]</a:t>
            </a:r>
          </a:p>
          <a:p>
            <a:r>
              <a:rPr lang="en-US" sz="1400" dirty="0">
                <a:solidFill>
                  <a:srgbClr val="008000"/>
                </a:solidFill>
                <a:highlight>
                  <a:srgbClr val="FFFFFF"/>
                </a:highlight>
              </a:rPr>
              <a:t># Note: In the 2nd condition, make sure to have a space between "&lt;" and "-". </a:t>
            </a:r>
            <a:endParaRPr lang="en-US" sz="1400" dirty="0">
              <a:solidFill>
                <a:srgbClr val="000000"/>
              </a:solidFill>
              <a:highlight>
                <a:srgbClr val="FFFFFF"/>
              </a:highlight>
            </a:endParaRPr>
          </a:p>
          <a:p>
            <a:r>
              <a:rPr lang="en-US" sz="1400" dirty="0">
                <a:solidFill>
                  <a:srgbClr val="008000"/>
                </a:solidFill>
                <a:highlight>
                  <a:srgbClr val="FFFFFF"/>
                </a:highlight>
              </a:rPr>
              <a:t># Or else R may interpret "&lt;-" as assignment rather than comparison.</a:t>
            </a:r>
            <a:endParaRPr lang="en-US" sz="1400" dirty="0"/>
          </a:p>
        </p:txBody>
      </p:sp>
      <p:sp>
        <p:nvSpPr>
          <p:cNvPr id="7" name="TextBox 6"/>
          <p:cNvSpPr txBox="1"/>
          <p:nvPr/>
        </p:nvSpPr>
        <p:spPr>
          <a:xfrm>
            <a:off x="2479548" y="4818154"/>
            <a:ext cx="7769352" cy="461665"/>
          </a:xfrm>
          <a:prstGeom prst="rect">
            <a:avLst/>
          </a:prstGeom>
          <a:noFill/>
        </p:spPr>
        <p:txBody>
          <a:bodyPr wrap="square" rtlCol="0">
            <a:spAutoFit/>
          </a:bodyPr>
          <a:lstStyle/>
          <a:p>
            <a:r>
              <a:rPr lang="en-US" sz="2400" dirty="0">
                <a:solidFill>
                  <a:srgbClr val="FF0000"/>
                </a:solidFill>
              </a:rPr>
              <a:t>Only -3.5 and 4.1 are detected as potential outliers. Why?</a:t>
            </a:r>
          </a:p>
        </p:txBody>
      </p:sp>
    </p:spTree>
    <p:extLst>
      <p:ext uri="{BB962C8B-B14F-4D97-AF65-F5344CB8AC3E}">
        <p14:creationId xmlns:p14="http://schemas.microsoft.com/office/powerpoint/2010/main" val="2969986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12192000" cy="6858001"/>
          </a:xfrm>
          <a:prstGeom prst="rect">
            <a:avLst/>
          </a:prstGeom>
          <a:solidFill>
            <a:srgbClr val="FFFFC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Reading Assignment</a:t>
            </a:r>
          </a:p>
        </p:txBody>
      </p:sp>
      <p:sp>
        <p:nvSpPr>
          <p:cNvPr id="3" name="Slide Number Placeholder 2"/>
          <p:cNvSpPr>
            <a:spLocks noGrp="1"/>
          </p:cNvSpPr>
          <p:nvPr>
            <p:ph type="sldNum" sz="quarter" idx="12"/>
          </p:nvPr>
        </p:nvSpPr>
        <p:spPr/>
        <p:txBody>
          <a:bodyPr/>
          <a:lstStyle/>
          <a:p>
            <a:fld id="{F8328964-332A-4115-BBD0-419F6E8FE1FF}" type="slidenum">
              <a:rPr lang="en-US" smtClean="0"/>
              <a:t>2</a:t>
            </a:fld>
            <a:endParaRPr lang="en-US"/>
          </a:p>
        </p:txBody>
      </p:sp>
      <p:sp>
        <p:nvSpPr>
          <p:cNvPr id="4" name="Content Placeholder 3"/>
          <p:cNvSpPr>
            <a:spLocks noGrp="1"/>
          </p:cNvSpPr>
          <p:nvPr>
            <p:ph sz="quarter" idx="1"/>
          </p:nvPr>
        </p:nvSpPr>
        <p:spPr/>
        <p:txBody>
          <a:bodyPr/>
          <a:lstStyle/>
          <a:p>
            <a:r>
              <a:rPr lang="en-US" dirty="0"/>
              <a:t>Hypothesis Testing</a:t>
            </a:r>
          </a:p>
          <a:p>
            <a:pPr lvl="1"/>
            <a:r>
              <a:rPr lang="en-US" dirty="0">
                <a:hlinkClick r:id="rId2"/>
              </a:rPr>
              <a:t>https://courses.edx.org/c4x/UTAustinX/UT.7.01x/asset/Chapter_12.pdf</a:t>
            </a:r>
            <a:endParaRPr lang="en-US" dirty="0"/>
          </a:p>
          <a:p>
            <a:pPr lvl="1"/>
            <a:endParaRPr lang="en-US" dirty="0"/>
          </a:p>
          <a:p>
            <a:r>
              <a:rPr lang="en-US" dirty="0"/>
              <a:t>How to Correctly Interpret P Values</a:t>
            </a:r>
          </a:p>
          <a:p>
            <a:pPr lvl="1"/>
            <a:r>
              <a:rPr lang="en-US" dirty="0">
                <a:hlinkClick r:id="rId3"/>
              </a:rPr>
              <a:t>http://blog.minitab.com/blog/adventures-in-statistics/how-to-correctly-interpret-p-values</a:t>
            </a:r>
            <a:endParaRPr lang="en-US" dirty="0"/>
          </a:p>
          <a:p>
            <a:pPr lvl="1"/>
            <a:endParaRPr lang="en-US" dirty="0"/>
          </a:p>
          <a:p>
            <a:endParaRPr lang="en-US" dirty="0"/>
          </a:p>
        </p:txBody>
      </p:sp>
    </p:spTree>
    <p:extLst>
      <p:ext uri="{BB962C8B-B14F-4D97-AF65-F5344CB8AC3E}">
        <p14:creationId xmlns:p14="http://schemas.microsoft.com/office/powerpoint/2010/main" val="957326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Density-based local outlier detection</a:t>
            </a:r>
          </a:p>
        </p:txBody>
      </p:sp>
      <p:sp>
        <p:nvSpPr>
          <p:cNvPr id="3" name="Slide Number Placeholder 2"/>
          <p:cNvSpPr>
            <a:spLocks noGrp="1"/>
          </p:cNvSpPr>
          <p:nvPr>
            <p:ph type="sldNum" sz="quarter" idx="12"/>
          </p:nvPr>
        </p:nvSpPr>
        <p:spPr/>
        <p:txBody>
          <a:bodyPr/>
          <a:lstStyle/>
          <a:p>
            <a:fld id="{F8328964-332A-4115-BBD0-419F6E8FE1FF}" type="slidenum">
              <a:rPr lang="en-US" smtClean="0"/>
              <a:t>20</a:t>
            </a:fld>
            <a:endParaRPr lang="en-US"/>
          </a:p>
        </p:txBody>
      </p:sp>
      <p:sp>
        <p:nvSpPr>
          <p:cNvPr id="4" name="Content Placeholder 3"/>
          <p:cNvSpPr>
            <a:spLocks noGrp="1"/>
          </p:cNvSpPr>
          <p:nvPr>
            <p:ph sz="quarter" idx="1"/>
          </p:nvPr>
        </p:nvSpPr>
        <p:spPr>
          <a:xfrm>
            <a:off x="609600" y="1219200"/>
            <a:ext cx="5715000" cy="4419600"/>
          </a:xfrm>
        </p:spPr>
        <p:txBody>
          <a:bodyPr/>
          <a:lstStyle/>
          <a:p>
            <a:r>
              <a:rPr lang="en-US" dirty="0"/>
              <a:t>LOF (Local Outlier Factor) Algorithm</a:t>
            </a:r>
          </a:p>
          <a:p>
            <a:pPr lvl="1"/>
            <a:r>
              <a:rPr lang="en-US" dirty="0"/>
              <a:t>The local density of a value is compared with that of its neighbors. </a:t>
            </a:r>
          </a:p>
          <a:p>
            <a:pPr lvl="1"/>
            <a:r>
              <a:rPr lang="en-US" dirty="0"/>
              <a:t>If the value’s density is significantly lower than that of its neighbors (with an LOF value greater than one), the value is in a sparser region than its neighbors. </a:t>
            </a:r>
          </a:p>
          <a:p>
            <a:pPr lvl="1"/>
            <a:r>
              <a:rPr lang="en-US" dirty="0"/>
              <a:t>This suggests that the value is an outlier</a:t>
            </a:r>
            <a:r>
              <a:rPr lang="en-US" dirty="0" smtClean="0"/>
              <a:t>.</a:t>
            </a:r>
          </a:p>
          <a:p>
            <a:pPr lvl="1"/>
            <a:r>
              <a:rPr lang="en-US" dirty="0"/>
              <a:t>Unfortunately, it is still not clear in LOF, above which score threshold we can clearly think about an anomaly.</a:t>
            </a:r>
          </a:p>
        </p:txBody>
      </p:sp>
      <p:sp>
        <p:nvSpPr>
          <p:cNvPr id="5" name="TextBox 4"/>
          <p:cNvSpPr txBox="1"/>
          <p:nvPr/>
        </p:nvSpPr>
        <p:spPr>
          <a:xfrm>
            <a:off x="2168144" y="5712338"/>
            <a:ext cx="7921752" cy="646331"/>
          </a:xfrm>
          <a:prstGeom prst="rect">
            <a:avLst/>
          </a:prstGeom>
          <a:noFill/>
        </p:spPr>
        <p:txBody>
          <a:bodyPr wrap="square" rtlCol="0">
            <a:spAutoFit/>
          </a:bodyPr>
          <a:lstStyle/>
          <a:p>
            <a:pPr algn="ctr"/>
            <a:r>
              <a:rPr lang="en-US" dirty="0"/>
              <a:t>For the detail, refer to </a:t>
            </a:r>
            <a:r>
              <a:rPr lang="en-US" dirty="0">
                <a:hlinkClick r:id="rId2"/>
              </a:rPr>
              <a:t>http://</a:t>
            </a:r>
            <a:r>
              <a:rPr lang="en-US" dirty="0" smtClean="0">
                <a:hlinkClick r:id="rId2"/>
              </a:rPr>
              <a:t>www.rdatamining.com/examples/outlier-detection</a:t>
            </a:r>
            <a:endParaRPr lang="en-US" dirty="0" smtClean="0"/>
          </a:p>
          <a:p>
            <a:pPr algn="ctr"/>
            <a:r>
              <a:rPr lang="en-US" dirty="0" smtClean="0">
                <a:hlinkClick r:id="rId3"/>
              </a:rPr>
              <a:t>&amp; https</a:t>
            </a:r>
            <a:r>
              <a:rPr lang="en-US" dirty="0">
                <a:hlinkClick r:id="rId3"/>
              </a:rPr>
              <a:t>://www.ncbi.nlm.nih.gov/pmc/articles/PMC4836738/</a:t>
            </a:r>
            <a:endParaRPr lang="en-US" dirty="0"/>
          </a:p>
        </p:txBody>
      </p:sp>
      <p:pic>
        <p:nvPicPr>
          <p:cNvPr id="6" name="Picture 5"/>
          <p:cNvPicPr>
            <a:picLocks noChangeAspect="1"/>
          </p:cNvPicPr>
          <p:nvPr/>
        </p:nvPicPr>
        <p:blipFill>
          <a:blip r:embed="rId4"/>
          <a:stretch>
            <a:fillRect/>
          </a:stretch>
        </p:blipFill>
        <p:spPr>
          <a:xfrm>
            <a:off x="7010400" y="1371600"/>
            <a:ext cx="4572000" cy="4267200"/>
          </a:xfrm>
          <a:prstGeom prst="rect">
            <a:avLst/>
          </a:prstGeom>
        </p:spPr>
      </p:pic>
    </p:spTree>
    <p:extLst>
      <p:ext uri="{BB962C8B-B14F-4D97-AF65-F5344CB8AC3E}">
        <p14:creationId xmlns:p14="http://schemas.microsoft.com/office/powerpoint/2010/main" val="2804571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R Code: Detecting Outliers Using LOF Algorithm</a:t>
            </a:r>
          </a:p>
        </p:txBody>
      </p:sp>
      <p:sp>
        <p:nvSpPr>
          <p:cNvPr id="3" name="Slide Number Placeholder 2"/>
          <p:cNvSpPr>
            <a:spLocks noGrp="1"/>
          </p:cNvSpPr>
          <p:nvPr>
            <p:ph type="sldNum" sz="quarter" idx="12"/>
          </p:nvPr>
        </p:nvSpPr>
        <p:spPr/>
        <p:txBody>
          <a:bodyPr/>
          <a:lstStyle/>
          <a:p>
            <a:fld id="{F8328964-332A-4115-BBD0-419F6E8FE1FF}" type="slidenum">
              <a:rPr lang="en-US" smtClean="0"/>
              <a:t>21</a:t>
            </a:fld>
            <a:endParaRPr lang="en-US"/>
          </a:p>
        </p:txBody>
      </p:sp>
      <p:sp>
        <p:nvSpPr>
          <p:cNvPr id="6" name="Rectangle 5"/>
          <p:cNvSpPr/>
          <p:nvPr/>
        </p:nvSpPr>
        <p:spPr>
          <a:xfrm>
            <a:off x="1219200" y="1579126"/>
            <a:ext cx="4419600" cy="397031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solidFill>
                  <a:srgbClr val="008000"/>
                </a:solidFill>
                <a:highlight>
                  <a:srgbClr val="FFFFFF"/>
                </a:highlight>
              </a:rPr>
              <a:t># Detecting outliers using LOF algorithm</a:t>
            </a:r>
            <a:endParaRPr lang="en-US" sz="1400" dirty="0">
              <a:solidFill>
                <a:srgbClr val="000000"/>
              </a:solidFill>
              <a:highlight>
                <a:srgbClr val="FFFFFF"/>
              </a:highlight>
            </a:endParaRPr>
          </a:p>
          <a:p>
            <a:r>
              <a:rPr lang="en-US" sz="1400" dirty="0">
                <a:solidFill>
                  <a:srgbClr val="8000FF"/>
                </a:solidFill>
                <a:highlight>
                  <a:srgbClr val="FFFFFF"/>
                </a:highlight>
              </a:rPr>
              <a:t>library</a:t>
            </a:r>
            <a:r>
              <a:rPr lang="en-US" sz="1400" b="1" dirty="0">
                <a:solidFill>
                  <a:srgbClr val="000080"/>
                </a:solidFill>
                <a:highlight>
                  <a:srgbClr val="FFFFFF"/>
                </a:highlight>
              </a:rPr>
              <a:t>(</a:t>
            </a:r>
            <a:r>
              <a:rPr lang="en-US" sz="1400" dirty="0" err="1">
                <a:solidFill>
                  <a:srgbClr val="000000"/>
                </a:solidFill>
                <a:highlight>
                  <a:srgbClr val="FFFFFF"/>
                </a:highlight>
              </a:rPr>
              <a:t>dprep</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err="1">
                <a:solidFill>
                  <a:srgbClr val="000000"/>
                </a:solidFill>
                <a:highlight>
                  <a:srgbClr val="FFFFFF"/>
                </a:highlight>
              </a:rPr>
              <a:t>dat</a:t>
            </a:r>
            <a:r>
              <a:rPr lang="en-US" sz="1400" dirty="0">
                <a:solidFill>
                  <a:srgbClr val="000000"/>
                </a:solidFill>
                <a:highlight>
                  <a:srgbClr val="FFFFFF"/>
                </a:highlight>
              </a:rPr>
              <a:t> </a:t>
            </a:r>
            <a:r>
              <a:rPr lang="en-US" sz="1400" b="1" dirty="0">
                <a:solidFill>
                  <a:srgbClr val="000080"/>
                </a:solidFill>
                <a:highlight>
                  <a:srgbClr val="FFFFFF"/>
                </a:highlight>
              </a:rPr>
              <a:t>&lt;-</a:t>
            </a:r>
            <a:r>
              <a:rPr lang="en-US" sz="1400" dirty="0">
                <a:solidFill>
                  <a:srgbClr val="000000"/>
                </a:solidFill>
                <a:highlight>
                  <a:srgbClr val="FFFFFF"/>
                </a:highlight>
              </a:rPr>
              <a:t> iris</a:t>
            </a:r>
            <a:r>
              <a:rPr lang="en-US" sz="1400" b="1" dirty="0">
                <a:solidFill>
                  <a:srgbClr val="000080"/>
                </a:solidFill>
                <a:highlight>
                  <a:srgbClr val="FFFFFF"/>
                </a:highlight>
              </a:rPr>
              <a:t>[-</a:t>
            </a:r>
            <a:r>
              <a:rPr lang="en-US" sz="1400" dirty="0">
                <a:solidFill>
                  <a:srgbClr val="FF8000"/>
                </a:solidFill>
                <a:highlight>
                  <a:srgbClr val="FFFFFF"/>
                </a:highlight>
              </a:rPr>
              <a:t>5</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Calculate local outlier factor score for each observation. # Partition all observations into k = 5 clusters.</a:t>
            </a:r>
            <a:endParaRPr lang="en-US" sz="1400" dirty="0">
              <a:solidFill>
                <a:srgbClr val="000000"/>
              </a:solidFill>
              <a:highlight>
                <a:srgbClr val="FFFFFF"/>
              </a:highlight>
            </a:endParaRPr>
          </a:p>
          <a:p>
            <a:r>
              <a:rPr lang="nl-NL" sz="1400" dirty="0">
                <a:solidFill>
                  <a:srgbClr val="000000"/>
                </a:solidFill>
                <a:highlight>
                  <a:srgbClr val="FFFFFF"/>
                </a:highlight>
              </a:rPr>
              <a:t>dat</a:t>
            </a:r>
            <a:r>
              <a:rPr lang="nl-NL" sz="1400" b="1" dirty="0">
                <a:solidFill>
                  <a:srgbClr val="000080"/>
                </a:solidFill>
                <a:highlight>
                  <a:srgbClr val="FFFFFF"/>
                </a:highlight>
              </a:rPr>
              <a:t>$</a:t>
            </a:r>
            <a:r>
              <a:rPr lang="nl-NL" sz="1400" dirty="0">
                <a:solidFill>
                  <a:srgbClr val="000000"/>
                </a:solidFill>
                <a:highlight>
                  <a:srgbClr val="FFFFFF"/>
                </a:highlight>
              </a:rPr>
              <a:t>lof </a:t>
            </a:r>
            <a:r>
              <a:rPr lang="nl-NL" sz="1400" b="1" dirty="0">
                <a:solidFill>
                  <a:srgbClr val="000080"/>
                </a:solidFill>
                <a:highlight>
                  <a:srgbClr val="FFFFFF"/>
                </a:highlight>
              </a:rPr>
              <a:t>&lt;-</a:t>
            </a:r>
            <a:r>
              <a:rPr lang="nl-NL" sz="1400" dirty="0">
                <a:solidFill>
                  <a:srgbClr val="000000"/>
                </a:solidFill>
                <a:highlight>
                  <a:srgbClr val="FFFFFF"/>
                </a:highlight>
              </a:rPr>
              <a:t> lofactor</a:t>
            </a:r>
            <a:r>
              <a:rPr lang="nl-NL" sz="1400" b="1" dirty="0">
                <a:solidFill>
                  <a:srgbClr val="000080"/>
                </a:solidFill>
                <a:highlight>
                  <a:srgbClr val="FFFFFF"/>
                </a:highlight>
              </a:rPr>
              <a:t>(</a:t>
            </a:r>
            <a:r>
              <a:rPr lang="nl-NL" sz="1400" dirty="0">
                <a:solidFill>
                  <a:srgbClr val="8000FF"/>
                </a:solidFill>
                <a:highlight>
                  <a:srgbClr val="FFFFFF"/>
                </a:highlight>
              </a:rPr>
              <a:t>data</a:t>
            </a:r>
            <a:r>
              <a:rPr lang="nl-NL" sz="1400" dirty="0">
                <a:solidFill>
                  <a:srgbClr val="000000"/>
                </a:solidFill>
                <a:highlight>
                  <a:srgbClr val="FFFFFF"/>
                </a:highlight>
              </a:rPr>
              <a:t> </a:t>
            </a:r>
            <a:r>
              <a:rPr lang="nl-NL" sz="1400" b="1" dirty="0">
                <a:solidFill>
                  <a:srgbClr val="000080"/>
                </a:solidFill>
                <a:highlight>
                  <a:srgbClr val="FFFFFF"/>
                </a:highlight>
              </a:rPr>
              <a:t>=</a:t>
            </a:r>
            <a:r>
              <a:rPr lang="nl-NL" sz="1400" dirty="0">
                <a:solidFill>
                  <a:srgbClr val="000000"/>
                </a:solidFill>
                <a:highlight>
                  <a:srgbClr val="FFFFFF"/>
                </a:highlight>
              </a:rPr>
              <a:t> dat, k </a:t>
            </a:r>
            <a:r>
              <a:rPr lang="nl-NL" sz="1400" b="1" dirty="0">
                <a:solidFill>
                  <a:srgbClr val="000080"/>
                </a:solidFill>
                <a:highlight>
                  <a:srgbClr val="FFFFFF"/>
                </a:highlight>
              </a:rPr>
              <a:t>=</a:t>
            </a:r>
            <a:r>
              <a:rPr lang="nl-NL" sz="1400" dirty="0">
                <a:solidFill>
                  <a:srgbClr val="000000"/>
                </a:solidFill>
                <a:highlight>
                  <a:srgbClr val="FFFFFF"/>
                </a:highlight>
              </a:rPr>
              <a:t> </a:t>
            </a:r>
            <a:r>
              <a:rPr lang="nl-NL" sz="1400" dirty="0">
                <a:solidFill>
                  <a:srgbClr val="FF8000"/>
                </a:solidFill>
                <a:highlight>
                  <a:srgbClr val="FFFFFF"/>
                </a:highlight>
              </a:rPr>
              <a:t>5</a:t>
            </a:r>
            <a:r>
              <a:rPr lang="nl-NL" sz="1400" b="1" dirty="0">
                <a:solidFill>
                  <a:srgbClr val="000080"/>
                </a:solidFill>
                <a:highlight>
                  <a:srgbClr val="FFFFFF"/>
                </a:highlight>
              </a:rPr>
              <a:t>)</a:t>
            </a:r>
            <a:endParaRPr lang="nl-NL" sz="1400" dirty="0">
              <a:solidFill>
                <a:srgbClr val="000000"/>
              </a:solidFill>
              <a:highlight>
                <a:srgbClr val="FFFFFF"/>
              </a:highlight>
            </a:endParaRPr>
          </a:p>
          <a:p>
            <a:r>
              <a:rPr lang="en-US" sz="1400" dirty="0" err="1">
                <a:solidFill>
                  <a:srgbClr val="000000"/>
                </a:solidFill>
                <a:highlight>
                  <a:srgbClr val="FFFFFF"/>
                </a:highlight>
              </a:rPr>
              <a:t>dat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Plot the density of the LOF scores</a:t>
            </a:r>
            <a:endParaRPr lang="en-US" sz="1400" dirty="0">
              <a:solidFill>
                <a:srgbClr val="000000"/>
              </a:solidFill>
              <a:highlight>
                <a:srgbClr val="FFFFFF"/>
              </a:highlight>
            </a:endParaRPr>
          </a:p>
          <a:p>
            <a:r>
              <a:rPr lang="en-US" sz="1400" dirty="0">
                <a:solidFill>
                  <a:srgbClr val="8000FF"/>
                </a:solidFill>
                <a:highlight>
                  <a:srgbClr val="FFFFFF"/>
                </a:highlight>
              </a:rPr>
              <a:t>plot</a:t>
            </a:r>
            <a:r>
              <a:rPr lang="en-US" sz="1400" b="1" dirty="0">
                <a:solidFill>
                  <a:srgbClr val="000080"/>
                </a:solidFill>
                <a:highlight>
                  <a:srgbClr val="FFFFFF"/>
                </a:highlight>
              </a:rPr>
              <a:t>(</a:t>
            </a:r>
            <a:r>
              <a:rPr lang="en-US" sz="1400" dirty="0">
                <a:solidFill>
                  <a:srgbClr val="8000FF"/>
                </a:solidFill>
                <a:highlight>
                  <a:srgbClr val="FFFFFF"/>
                </a:highlight>
              </a:rPr>
              <a:t>density</a:t>
            </a:r>
            <a:r>
              <a:rPr lang="en-US" sz="1400" b="1" dirty="0">
                <a:solidFill>
                  <a:srgbClr val="000080"/>
                </a:solidFill>
                <a:highlight>
                  <a:srgbClr val="FFFFFF"/>
                </a:highlight>
              </a:rPr>
              <a:t>(</a:t>
            </a:r>
            <a:r>
              <a:rPr lang="en-US" sz="1400" dirty="0" err="1">
                <a:solidFill>
                  <a:srgbClr val="000000"/>
                </a:solidFill>
                <a:highlight>
                  <a:srgbClr val="FFFFFF"/>
                </a:highlight>
              </a:rPr>
              <a:t>dat</a:t>
            </a:r>
            <a:r>
              <a:rPr lang="en-US" sz="1400" b="1" dirty="0" err="1">
                <a:solidFill>
                  <a:srgbClr val="000080"/>
                </a:solidFill>
                <a:highlight>
                  <a:srgbClr val="FFFFFF"/>
                </a:highlight>
              </a:rPr>
              <a:t>$</a:t>
            </a:r>
            <a:r>
              <a:rPr lang="en-US" sz="1400" dirty="0" err="1">
                <a:solidFill>
                  <a:srgbClr val="000000"/>
                </a:solidFill>
                <a:highlight>
                  <a:srgbClr val="FFFFFF"/>
                </a:highlight>
              </a:rPr>
              <a:t>lof</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Pick top 5 as outliers</a:t>
            </a:r>
            <a:endParaRPr lang="en-US" sz="1400" dirty="0">
              <a:solidFill>
                <a:srgbClr val="000000"/>
              </a:solidFill>
              <a:highlight>
                <a:srgbClr val="FFFFFF"/>
              </a:highlight>
            </a:endParaRPr>
          </a:p>
          <a:p>
            <a:r>
              <a:rPr lang="en-US" sz="1400" dirty="0">
                <a:solidFill>
                  <a:srgbClr val="000000"/>
                </a:solidFill>
                <a:highlight>
                  <a:srgbClr val="FFFFFF"/>
                </a:highlight>
              </a:rPr>
              <a:t>outliers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a:solidFill>
                  <a:srgbClr val="8000FF"/>
                </a:solidFill>
                <a:highlight>
                  <a:srgbClr val="FFFFFF"/>
                </a:highlight>
              </a:rPr>
              <a:t>head</a:t>
            </a:r>
            <a:r>
              <a:rPr lang="en-US" sz="1400" b="1" dirty="0">
                <a:solidFill>
                  <a:srgbClr val="000080"/>
                </a:solidFill>
                <a:highlight>
                  <a:srgbClr val="FFFFFF"/>
                </a:highlight>
              </a:rPr>
              <a:t>(</a:t>
            </a:r>
            <a:r>
              <a:rPr lang="en-US" sz="1400" dirty="0" err="1">
                <a:solidFill>
                  <a:srgbClr val="000000"/>
                </a:solidFill>
                <a:highlight>
                  <a:srgbClr val="FFFFFF"/>
                </a:highlight>
              </a:rPr>
              <a:t>dat</a:t>
            </a:r>
            <a:r>
              <a:rPr lang="en-US" sz="1400" b="1" dirty="0">
                <a:solidFill>
                  <a:srgbClr val="000080"/>
                </a:solidFill>
                <a:highlight>
                  <a:srgbClr val="FFFFFF"/>
                </a:highlight>
              </a:rPr>
              <a:t>[</a:t>
            </a:r>
            <a:r>
              <a:rPr lang="en-US" sz="1400" dirty="0">
                <a:solidFill>
                  <a:srgbClr val="8000FF"/>
                </a:solidFill>
                <a:highlight>
                  <a:srgbClr val="FFFFFF"/>
                </a:highlight>
              </a:rPr>
              <a:t>order</a:t>
            </a:r>
            <a:r>
              <a:rPr lang="en-US" sz="1400" b="1" dirty="0">
                <a:solidFill>
                  <a:srgbClr val="000080"/>
                </a:solidFill>
                <a:highlight>
                  <a:srgbClr val="FFFFFF"/>
                </a:highlight>
              </a:rPr>
              <a:t>(</a:t>
            </a:r>
            <a:r>
              <a:rPr lang="en-US" sz="1400" dirty="0" err="1">
                <a:solidFill>
                  <a:srgbClr val="000000"/>
                </a:solidFill>
                <a:highlight>
                  <a:srgbClr val="FFFFFF"/>
                </a:highlight>
              </a:rPr>
              <a:t>dat</a:t>
            </a:r>
            <a:r>
              <a:rPr lang="en-US" sz="1400" b="1" dirty="0" err="1">
                <a:solidFill>
                  <a:srgbClr val="000080"/>
                </a:solidFill>
                <a:highlight>
                  <a:srgbClr val="FFFFFF"/>
                </a:highlight>
              </a:rPr>
              <a:t>$</a:t>
            </a:r>
            <a:r>
              <a:rPr lang="en-US" sz="1400" dirty="0" err="1">
                <a:solidFill>
                  <a:srgbClr val="000000"/>
                </a:solidFill>
                <a:highlight>
                  <a:srgbClr val="FFFFFF"/>
                </a:highlight>
              </a:rPr>
              <a:t>lof</a:t>
            </a:r>
            <a:r>
              <a:rPr lang="en-US" sz="1400" dirty="0">
                <a:solidFill>
                  <a:srgbClr val="000000"/>
                </a:solidFill>
                <a:highlight>
                  <a:srgbClr val="FFFFFF"/>
                </a:highlight>
              </a:rPr>
              <a:t>, decreasing</a:t>
            </a:r>
            <a:r>
              <a:rPr lang="en-US" sz="1400" b="1" dirty="0">
                <a:solidFill>
                  <a:srgbClr val="000080"/>
                </a:solidFill>
                <a:highlight>
                  <a:srgbClr val="FFFFFF"/>
                </a:highlight>
              </a:rPr>
              <a:t>=</a:t>
            </a:r>
            <a:r>
              <a:rPr lang="en-US" sz="1400" dirty="0">
                <a:solidFill>
                  <a:srgbClr val="000000"/>
                </a:solidFill>
                <a:highlight>
                  <a:srgbClr val="FFFFFF"/>
                </a:highlight>
              </a:rPr>
              <a:t>T</a:t>
            </a:r>
            <a:r>
              <a:rPr lang="en-US" sz="1400" b="1" dirty="0">
                <a:solidFill>
                  <a:srgbClr val="000080"/>
                </a:solidFill>
                <a:highlight>
                  <a:srgbClr val="FFFFFF"/>
                </a:highlight>
              </a:rPr>
              <a:t>)</a:t>
            </a:r>
            <a:r>
              <a:rPr lang="en-US" sz="1400" dirty="0">
                <a:solidFill>
                  <a:srgbClr val="000000"/>
                </a:solidFill>
                <a:highlight>
                  <a:srgbClr val="FFFFFF"/>
                </a:highlight>
              </a:rPr>
              <a:t>,</a:t>
            </a:r>
            <a:r>
              <a:rPr lang="en-US" sz="1400" b="1" dirty="0">
                <a:solidFill>
                  <a:srgbClr val="000080"/>
                </a:solidFill>
                <a:highlight>
                  <a:srgbClr val="FFFFFF"/>
                </a:highlight>
              </a:rPr>
              <a:t>]</a:t>
            </a:r>
            <a:r>
              <a:rPr lang="en-US" sz="1400" dirty="0">
                <a:solidFill>
                  <a:srgbClr val="000000"/>
                </a:solidFill>
                <a:highlight>
                  <a:srgbClr val="FFFFFF"/>
                </a:highlight>
              </a:rPr>
              <a:t>,</a:t>
            </a:r>
            <a:r>
              <a:rPr lang="en-US" sz="1400" dirty="0">
                <a:solidFill>
                  <a:srgbClr val="FF8000"/>
                </a:solidFill>
                <a:highlight>
                  <a:srgbClr val="FFFFFF"/>
                </a:highlight>
              </a:rPr>
              <a:t>5</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Print outliers</a:t>
            </a:r>
            <a:endParaRPr lang="en-US" sz="1400" dirty="0">
              <a:solidFill>
                <a:srgbClr val="000000"/>
              </a:solidFill>
              <a:highlight>
                <a:srgbClr val="FFFFFF"/>
              </a:highlight>
            </a:endParaRPr>
          </a:p>
          <a:p>
            <a:r>
              <a:rPr lang="en-US" sz="1400" dirty="0">
                <a:solidFill>
                  <a:srgbClr val="8000FF"/>
                </a:solidFill>
                <a:highlight>
                  <a:srgbClr val="FFFFFF"/>
                </a:highlight>
              </a:rPr>
              <a:t>print</a:t>
            </a:r>
            <a:r>
              <a:rPr lang="en-US" sz="1400" b="1" dirty="0">
                <a:solidFill>
                  <a:srgbClr val="000080"/>
                </a:solidFill>
                <a:highlight>
                  <a:srgbClr val="FFFFFF"/>
                </a:highlight>
              </a:rPr>
              <a:t>(</a:t>
            </a:r>
            <a:r>
              <a:rPr lang="en-US" sz="1400" dirty="0">
                <a:solidFill>
                  <a:srgbClr val="000000"/>
                </a:solidFill>
                <a:highlight>
                  <a:srgbClr val="FFFFFF"/>
                </a:highlight>
              </a:rPr>
              <a:t>outliers</a:t>
            </a:r>
            <a:r>
              <a:rPr lang="en-US" sz="1400" b="1" dirty="0">
                <a:solidFill>
                  <a:srgbClr val="000080"/>
                </a:solidFill>
                <a:highlight>
                  <a:srgbClr val="FFFFFF"/>
                </a:highlight>
              </a:rPr>
              <a:t>)</a:t>
            </a:r>
            <a:endParaRPr lang="en-US" sz="1400" dirty="0"/>
          </a:p>
        </p:txBody>
      </p:sp>
      <p:pic>
        <p:nvPicPr>
          <p:cNvPr id="7" name="Picture 6"/>
          <p:cNvPicPr>
            <a:picLocks noChangeAspect="1"/>
          </p:cNvPicPr>
          <p:nvPr/>
        </p:nvPicPr>
        <p:blipFill>
          <a:blip r:embed="rId2"/>
          <a:stretch>
            <a:fillRect/>
          </a:stretch>
        </p:blipFill>
        <p:spPr>
          <a:xfrm>
            <a:off x="5791200" y="1066800"/>
            <a:ext cx="5434783" cy="5105400"/>
          </a:xfrm>
          <a:prstGeom prst="rect">
            <a:avLst/>
          </a:prstGeom>
        </p:spPr>
      </p:pic>
    </p:spTree>
    <p:extLst>
      <p:ext uri="{BB962C8B-B14F-4D97-AF65-F5344CB8AC3E}">
        <p14:creationId xmlns:p14="http://schemas.microsoft.com/office/powerpoint/2010/main" val="2594507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deal with outliers?</a:t>
            </a:r>
          </a:p>
        </p:txBody>
      </p:sp>
      <p:sp>
        <p:nvSpPr>
          <p:cNvPr id="3" name="Slide Number Placeholder 2"/>
          <p:cNvSpPr>
            <a:spLocks noGrp="1"/>
          </p:cNvSpPr>
          <p:nvPr>
            <p:ph type="sldNum" sz="quarter" idx="12"/>
          </p:nvPr>
        </p:nvSpPr>
        <p:spPr/>
        <p:txBody>
          <a:bodyPr/>
          <a:lstStyle/>
          <a:p>
            <a:fld id="{F8328964-332A-4115-BBD0-419F6E8FE1FF}" type="slidenum">
              <a:rPr lang="en-US" smtClean="0"/>
              <a:t>22</a:t>
            </a:fld>
            <a:endParaRPr lang="en-US"/>
          </a:p>
        </p:txBody>
      </p:sp>
      <p:sp>
        <p:nvSpPr>
          <p:cNvPr id="4" name="Content Placeholder 3"/>
          <p:cNvSpPr>
            <a:spLocks noGrp="1"/>
          </p:cNvSpPr>
          <p:nvPr>
            <p:ph sz="quarter" idx="1"/>
          </p:nvPr>
        </p:nvSpPr>
        <p:spPr/>
        <p:txBody>
          <a:bodyPr/>
          <a:lstStyle/>
          <a:p>
            <a:r>
              <a:rPr lang="en-US" dirty="0"/>
              <a:t>If the outliers detected turn out to be wrong data, we certainly need to correct the data or exclude the outliers from data analysis.</a:t>
            </a:r>
          </a:p>
          <a:p>
            <a:endParaRPr lang="en-US" dirty="0"/>
          </a:p>
          <a:p>
            <a:r>
              <a:rPr lang="en-US" dirty="0"/>
              <a:t>If the outliers are valid data (for example, income of Bill Gates), we may keep it in our data analysis but with caution of how such outliers could interfere with our data analysis.</a:t>
            </a:r>
          </a:p>
        </p:txBody>
      </p:sp>
      <p:pic>
        <p:nvPicPr>
          <p:cNvPr id="5" name="Picture 2" descr="Image result for question ma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0" y="4505960"/>
            <a:ext cx="16764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9208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drop or not to drop?</a:t>
            </a:r>
            <a:endParaRPr lang="en-US" dirty="0"/>
          </a:p>
        </p:txBody>
      </p:sp>
      <p:sp>
        <p:nvSpPr>
          <p:cNvPr id="3" name="Slide Number Placeholder 2"/>
          <p:cNvSpPr>
            <a:spLocks noGrp="1"/>
          </p:cNvSpPr>
          <p:nvPr>
            <p:ph type="sldNum" sz="quarter" idx="12"/>
          </p:nvPr>
        </p:nvSpPr>
        <p:spPr/>
        <p:txBody>
          <a:bodyPr/>
          <a:lstStyle/>
          <a:p>
            <a:fld id="{F8328964-332A-4115-BBD0-419F6E8FE1FF}" type="slidenum">
              <a:rPr lang="en-US" smtClean="0"/>
              <a:t>23</a:t>
            </a:fld>
            <a:endParaRPr lang="en-US"/>
          </a:p>
        </p:txBody>
      </p:sp>
      <p:pic>
        <p:nvPicPr>
          <p:cNvPr id="7" name="Picture 6"/>
          <p:cNvPicPr>
            <a:picLocks noChangeAspect="1"/>
          </p:cNvPicPr>
          <p:nvPr/>
        </p:nvPicPr>
        <p:blipFill>
          <a:blip r:embed="rId3"/>
          <a:stretch>
            <a:fillRect/>
          </a:stretch>
        </p:blipFill>
        <p:spPr>
          <a:xfrm>
            <a:off x="990600" y="990600"/>
            <a:ext cx="10058400" cy="5029200"/>
          </a:xfrm>
          <a:prstGeom prst="rect">
            <a:avLst/>
          </a:prstGeom>
        </p:spPr>
      </p:pic>
      <p:sp>
        <p:nvSpPr>
          <p:cNvPr id="8" name="Rectangle 7"/>
          <p:cNvSpPr/>
          <p:nvPr/>
        </p:nvSpPr>
        <p:spPr>
          <a:xfrm>
            <a:off x="2667000" y="6058989"/>
            <a:ext cx="7696200" cy="369332"/>
          </a:xfrm>
          <a:prstGeom prst="rect">
            <a:avLst/>
          </a:prstGeom>
        </p:spPr>
        <p:txBody>
          <a:bodyPr wrap="square">
            <a:spAutoFit/>
          </a:bodyPr>
          <a:lstStyle/>
          <a:p>
            <a:r>
              <a:rPr lang="en-US" dirty="0" smtClean="0"/>
              <a:t>Source: https</a:t>
            </a:r>
            <a:r>
              <a:rPr lang="en-US" dirty="0"/>
              <a:t>://www.r-bloggers.com/outlier-detection-and-treatment-with-r/</a:t>
            </a:r>
          </a:p>
        </p:txBody>
      </p:sp>
    </p:spTree>
    <p:extLst>
      <p:ext uri="{BB962C8B-B14F-4D97-AF65-F5344CB8AC3E}">
        <p14:creationId xmlns:p14="http://schemas.microsoft.com/office/powerpoint/2010/main" val="1172605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a:t>
            </a:r>
            <a:r>
              <a:rPr lang="en-US" dirty="0">
                <a:solidFill>
                  <a:srgbClr val="FF0000"/>
                </a:solidFill>
              </a:rPr>
              <a:t>%in% </a:t>
            </a:r>
            <a:r>
              <a:rPr lang="en-US" dirty="0"/>
              <a:t>to filter out outliers</a:t>
            </a:r>
          </a:p>
        </p:txBody>
      </p:sp>
      <p:sp>
        <p:nvSpPr>
          <p:cNvPr id="3" name="Slide Number Placeholder 2"/>
          <p:cNvSpPr>
            <a:spLocks noGrp="1"/>
          </p:cNvSpPr>
          <p:nvPr>
            <p:ph type="sldNum" sz="quarter" idx="12"/>
          </p:nvPr>
        </p:nvSpPr>
        <p:spPr/>
        <p:txBody>
          <a:bodyPr/>
          <a:lstStyle/>
          <a:p>
            <a:fld id="{F8328964-332A-4115-BBD0-419F6E8FE1FF}" type="slidenum">
              <a:rPr lang="en-US" smtClean="0"/>
              <a:t>24</a:t>
            </a:fld>
            <a:endParaRPr lang="en-US"/>
          </a:p>
        </p:txBody>
      </p:sp>
      <p:sp>
        <p:nvSpPr>
          <p:cNvPr id="4" name="Content Placeholder 3"/>
          <p:cNvSpPr>
            <a:spLocks noGrp="1"/>
          </p:cNvSpPr>
          <p:nvPr>
            <p:ph sz="quarter" idx="1"/>
          </p:nvPr>
        </p:nvSpPr>
        <p:spPr/>
        <p:txBody>
          <a:bodyPr>
            <a:normAutofit/>
          </a:bodyPr>
          <a:lstStyle/>
          <a:p>
            <a:r>
              <a:rPr lang="en-US" dirty="0"/>
              <a:t>Syntax:  x %in% y</a:t>
            </a:r>
          </a:p>
          <a:p>
            <a:r>
              <a:rPr lang="en-US" dirty="0"/>
              <a:t>%in% returns a logical vector indicating if there is a match or not for its left operand</a:t>
            </a:r>
          </a:p>
          <a:p>
            <a:pPr lvl="1">
              <a:buFont typeface="Wingdings" panose="05000000000000000000" pitchFamily="2" charset="2"/>
              <a:buChar char="q"/>
            </a:pPr>
            <a:r>
              <a:rPr lang="en-US" altLang="en-US" sz="1800" dirty="0">
                <a:solidFill>
                  <a:srgbClr val="0000FF"/>
                </a:solidFill>
                <a:latin typeface="Lucida Console" panose="020B0609040504020204" pitchFamily="49" charset="0"/>
              </a:rPr>
              <a:t>&gt; 1:4 %in% 1:2</a:t>
            </a:r>
          </a:p>
          <a:p>
            <a:pPr lvl="1">
              <a:buFont typeface="Wingdings" panose="05000000000000000000" pitchFamily="2" charset="2"/>
              <a:buChar char="q"/>
            </a:pPr>
            <a:r>
              <a:rPr lang="en-US" altLang="en-US" sz="1800" dirty="0">
                <a:solidFill>
                  <a:srgbClr val="000000"/>
                </a:solidFill>
                <a:latin typeface="Lucida Console" panose="020B0609040504020204" pitchFamily="49" charset="0"/>
              </a:rPr>
              <a:t>[1] TRUE </a:t>
            </a:r>
            <a:r>
              <a:rPr lang="en-US" altLang="en-US" sz="1800" dirty="0" err="1">
                <a:solidFill>
                  <a:srgbClr val="000000"/>
                </a:solidFill>
                <a:latin typeface="Lucida Console" panose="020B0609040504020204" pitchFamily="49" charset="0"/>
              </a:rPr>
              <a:t>TRUE</a:t>
            </a:r>
            <a:r>
              <a:rPr lang="en-US" altLang="en-US" sz="1800" dirty="0">
                <a:solidFill>
                  <a:srgbClr val="000000"/>
                </a:solidFill>
                <a:latin typeface="Lucida Console" panose="020B0609040504020204" pitchFamily="49" charset="0"/>
              </a:rPr>
              <a:t> FALSE </a:t>
            </a:r>
            <a:r>
              <a:rPr lang="en-US" altLang="en-US" sz="1800" dirty="0" err="1">
                <a:solidFill>
                  <a:srgbClr val="000000"/>
                </a:solidFill>
                <a:latin typeface="Lucida Console" panose="020B0609040504020204" pitchFamily="49" charset="0"/>
              </a:rPr>
              <a:t>FALSE</a:t>
            </a:r>
            <a:endParaRPr lang="en-US" altLang="en-US" sz="1800" dirty="0">
              <a:solidFill>
                <a:srgbClr val="000000"/>
              </a:solidFill>
              <a:latin typeface="Lucida Console" panose="020B0609040504020204" pitchFamily="49" charset="0"/>
            </a:endParaRPr>
          </a:p>
          <a:p>
            <a:pPr lvl="1">
              <a:buFont typeface="Wingdings" panose="05000000000000000000" pitchFamily="2" charset="2"/>
              <a:buChar char="q"/>
            </a:pPr>
            <a:r>
              <a:rPr lang="en-US" altLang="en-US" sz="1800" dirty="0">
                <a:solidFill>
                  <a:srgbClr val="0000FF"/>
                </a:solidFill>
                <a:latin typeface="Lucida Console" panose="020B0609040504020204" pitchFamily="49" charset="0"/>
              </a:rPr>
              <a:t>&gt; !1:4 %in% 1:2</a:t>
            </a:r>
          </a:p>
          <a:p>
            <a:pPr lvl="1">
              <a:buFont typeface="Wingdings" panose="05000000000000000000" pitchFamily="2" charset="2"/>
              <a:buChar char="q"/>
            </a:pPr>
            <a:r>
              <a:rPr lang="en-US" altLang="en-US" sz="1800" dirty="0">
                <a:solidFill>
                  <a:srgbClr val="000000"/>
                </a:solidFill>
                <a:latin typeface="Lucida Console" panose="020B0609040504020204" pitchFamily="49" charset="0"/>
              </a:rPr>
              <a:t>[1] FALSE </a:t>
            </a:r>
            <a:r>
              <a:rPr lang="en-US" altLang="en-US" sz="1800" dirty="0" err="1">
                <a:solidFill>
                  <a:srgbClr val="000000"/>
                </a:solidFill>
                <a:latin typeface="Lucida Console" panose="020B0609040504020204" pitchFamily="49" charset="0"/>
              </a:rPr>
              <a:t>FALSE</a:t>
            </a:r>
            <a:r>
              <a:rPr lang="en-US" altLang="en-US" sz="1800" dirty="0">
                <a:solidFill>
                  <a:srgbClr val="000000"/>
                </a:solidFill>
                <a:latin typeface="Lucida Console" panose="020B0609040504020204" pitchFamily="49" charset="0"/>
              </a:rPr>
              <a:t> TRUE </a:t>
            </a:r>
            <a:r>
              <a:rPr lang="en-US" altLang="en-US" sz="1800" dirty="0" err="1">
                <a:solidFill>
                  <a:srgbClr val="000000"/>
                </a:solidFill>
                <a:latin typeface="Lucida Console" panose="020B0609040504020204" pitchFamily="49" charset="0"/>
              </a:rPr>
              <a:t>TRUE</a:t>
            </a:r>
            <a:endParaRPr lang="en-US" altLang="en-US" sz="1800" dirty="0">
              <a:solidFill>
                <a:srgbClr val="000000"/>
              </a:solidFill>
              <a:latin typeface="Lucida Console" panose="020B0609040504020204" pitchFamily="49" charset="0"/>
            </a:endParaRPr>
          </a:p>
          <a:p>
            <a:pPr lvl="1">
              <a:buFont typeface="Wingdings" panose="05000000000000000000" pitchFamily="2" charset="2"/>
              <a:buChar char="q"/>
            </a:pPr>
            <a:endParaRPr lang="en-US" altLang="en-US" sz="1500" dirty="0">
              <a:solidFill>
                <a:srgbClr val="000000"/>
              </a:solidFill>
              <a:latin typeface="Lucida Console" panose="020B0609040504020204" pitchFamily="49" charset="0"/>
            </a:endParaRPr>
          </a:p>
          <a:p>
            <a:pPr lvl="0"/>
            <a:r>
              <a:rPr lang="nl-NL" altLang="en-US" dirty="0"/>
              <a:t>Remove outliers from dataset</a:t>
            </a:r>
          </a:p>
          <a:p>
            <a:pPr lvl="1">
              <a:buFont typeface="Wingdings" panose="05000000000000000000" pitchFamily="2" charset="2"/>
              <a:buChar char="q"/>
            </a:pPr>
            <a:r>
              <a:rPr lang="nl-NL" altLang="en-US" dirty="0"/>
              <a:t>dat2 &lt;- dplyr::filter(dat,!dat$lof %in% outliers$lof)</a:t>
            </a:r>
            <a:endParaRPr lang="en-US" altLang="en-US" dirty="0"/>
          </a:p>
          <a:p>
            <a:endParaRPr lang="en-US" dirty="0"/>
          </a:p>
        </p:txBody>
      </p:sp>
      <p:sp>
        <p:nvSpPr>
          <p:cNvPr id="7" name="Rectangle 3"/>
          <p:cNvSpPr>
            <a:spLocks noChangeArrowheads="1"/>
          </p:cNvSpPr>
          <p:nvPr/>
        </p:nvSpPr>
        <p:spPr bwMode="auto">
          <a:xfrm>
            <a:off x="1524001" y="901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eaLnBrk="0" fontAlgn="base" hangingPunct="0">
              <a:spcBef>
                <a:spcPct val="0"/>
              </a:spcBef>
              <a:spcAft>
                <a:spcPct val="0"/>
              </a:spcAft>
            </a:pPr>
            <a:endParaRPr lang="en-US" altLang="en-US" dirty="0">
              <a:latin typeface="Arial" panose="020B0604020202020204" pitchFamily="34" charset="0"/>
            </a:endParaRPr>
          </a:p>
        </p:txBody>
      </p:sp>
    </p:spTree>
    <p:extLst>
      <p:ext uri="{BB962C8B-B14F-4D97-AF65-F5344CB8AC3E}">
        <p14:creationId xmlns:p14="http://schemas.microsoft.com/office/powerpoint/2010/main" val="3507232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Analysis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F8328964-332A-4115-BBD0-419F6E8FE1FF}" type="slidenum">
              <a:rPr lang="en-US" smtClean="0"/>
              <a:t>25</a:t>
            </a:fld>
            <a:endParaRPr lang="en-US"/>
          </a:p>
        </p:txBody>
      </p:sp>
    </p:spTree>
    <p:extLst>
      <p:ext uri="{BB962C8B-B14F-4D97-AF65-F5344CB8AC3E}">
        <p14:creationId xmlns:p14="http://schemas.microsoft.com/office/powerpoint/2010/main" val="1192342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Scatter Plot Matrix</a:t>
            </a:r>
          </a:p>
        </p:txBody>
      </p:sp>
      <p:sp>
        <p:nvSpPr>
          <p:cNvPr id="3" name="Slide Number Placeholder 2"/>
          <p:cNvSpPr>
            <a:spLocks noGrp="1"/>
          </p:cNvSpPr>
          <p:nvPr>
            <p:ph type="sldNum" sz="quarter" idx="12"/>
          </p:nvPr>
        </p:nvSpPr>
        <p:spPr/>
        <p:txBody>
          <a:bodyPr/>
          <a:lstStyle/>
          <a:p>
            <a:fld id="{F8328964-332A-4115-BBD0-419F6E8FE1FF}" type="slidenum">
              <a:rPr lang="en-US" smtClean="0"/>
              <a:t>26</a:t>
            </a:fld>
            <a:endParaRPr lang="en-US"/>
          </a:p>
        </p:txBody>
      </p:sp>
      <p:sp>
        <p:nvSpPr>
          <p:cNvPr id="5" name="Content Placeholder 3"/>
          <p:cNvSpPr>
            <a:spLocks noGrp="1"/>
          </p:cNvSpPr>
          <p:nvPr>
            <p:ph sz="quarter" idx="1"/>
          </p:nvPr>
        </p:nvSpPr>
        <p:spPr>
          <a:xfrm>
            <a:off x="609600" y="1066800"/>
            <a:ext cx="9601200" cy="457200"/>
          </a:xfrm>
        </p:spPr>
        <p:txBody>
          <a:bodyPr>
            <a:normAutofit/>
          </a:bodyPr>
          <a:lstStyle/>
          <a:p>
            <a:r>
              <a:rPr lang="en-US" sz="2400" dirty="0"/>
              <a:t>A way to roughly show the relationship between multiple variables</a:t>
            </a:r>
          </a:p>
        </p:txBody>
      </p:sp>
      <p:pic>
        <p:nvPicPr>
          <p:cNvPr id="7" name="Picture 6"/>
          <p:cNvPicPr>
            <a:picLocks noChangeAspect="1"/>
          </p:cNvPicPr>
          <p:nvPr/>
        </p:nvPicPr>
        <p:blipFill rotWithShape="1">
          <a:blip r:embed="rId2"/>
          <a:srcRect b="3678"/>
          <a:stretch/>
        </p:blipFill>
        <p:spPr>
          <a:xfrm>
            <a:off x="6776720" y="1516982"/>
            <a:ext cx="5410200" cy="4731418"/>
          </a:xfrm>
          <a:prstGeom prst="rect">
            <a:avLst/>
          </a:prstGeom>
        </p:spPr>
      </p:pic>
      <p:sp>
        <p:nvSpPr>
          <p:cNvPr id="6" name="Rectangle 5"/>
          <p:cNvSpPr/>
          <p:nvPr/>
        </p:nvSpPr>
        <p:spPr>
          <a:xfrm>
            <a:off x="307340" y="3640869"/>
            <a:ext cx="6751320" cy="64633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a:solidFill>
                  <a:srgbClr val="8000FF"/>
                </a:solidFill>
                <a:highlight>
                  <a:srgbClr val="FFFFFF"/>
                </a:highlight>
              </a:rPr>
              <a:t>pairs</a:t>
            </a:r>
            <a:r>
              <a:rPr lang="en-US" b="1" dirty="0">
                <a:solidFill>
                  <a:srgbClr val="000080"/>
                </a:solidFill>
                <a:highlight>
                  <a:srgbClr val="FFFFFF"/>
                </a:highlight>
              </a:rPr>
              <a:t>(~</a:t>
            </a:r>
            <a:r>
              <a:rPr lang="en-US" dirty="0" err="1">
                <a:solidFill>
                  <a:srgbClr val="000000"/>
                </a:solidFill>
                <a:highlight>
                  <a:srgbClr val="FFFFFF"/>
                </a:highlight>
              </a:rPr>
              <a:t>mpg</a:t>
            </a:r>
            <a:r>
              <a:rPr lang="en-US" b="1" dirty="0" err="1">
                <a:solidFill>
                  <a:srgbClr val="000080"/>
                </a:solidFill>
                <a:highlight>
                  <a:srgbClr val="FFFFFF"/>
                </a:highlight>
              </a:rPr>
              <a:t>+</a:t>
            </a:r>
            <a:r>
              <a:rPr lang="en-US" dirty="0" err="1">
                <a:solidFill>
                  <a:srgbClr val="000000"/>
                </a:solidFill>
                <a:highlight>
                  <a:srgbClr val="FFFFFF"/>
                </a:highlight>
              </a:rPr>
              <a:t>disp</a:t>
            </a:r>
            <a:r>
              <a:rPr lang="en-US" b="1" dirty="0" err="1">
                <a:solidFill>
                  <a:srgbClr val="000080"/>
                </a:solidFill>
                <a:highlight>
                  <a:srgbClr val="FFFFFF"/>
                </a:highlight>
              </a:rPr>
              <a:t>+</a:t>
            </a:r>
            <a:r>
              <a:rPr lang="en-US" dirty="0" err="1">
                <a:solidFill>
                  <a:srgbClr val="000000"/>
                </a:solidFill>
                <a:highlight>
                  <a:srgbClr val="FFFFFF"/>
                </a:highlight>
              </a:rPr>
              <a:t>hp</a:t>
            </a:r>
            <a:r>
              <a:rPr lang="en-US" b="1" dirty="0" err="1">
                <a:solidFill>
                  <a:srgbClr val="000080"/>
                </a:solidFill>
                <a:highlight>
                  <a:srgbClr val="FFFFFF"/>
                </a:highlight>
              </a:rPr>
              <a:t>+</a:t>
            </a:r>
            <a:r>
              <a:rPr lang="en-US" dirty="0" err="1">
                <a:solidFill>
                  <a:srgbClr val="000000"/>
                </a:solidFill>
                <a:highlight>
                  <a:srgbClr val="FFFFFF"/>
                </a:highlight>
              </a:rPr>
              <a:t>wt</a:t>
            </a:r>
            <a:r>
              <a:rPr lang="en-US" dirty="0">
                <a:solidFill>
                  <a:srgbClr val="000000"/>
                </a:solidFill>
                <a:highlight>
                  <a:srgbClr val="FFFFFF"/>
                </a:highlight>
              </a:rPr>
              <a:t>, </a:t>
            </a:r>
            <a:r>
              <a:rPr lang="en-US" dirty="0">
                <a:solidFill>
                  <a:srgbClr val="8000FF"/>
                </a:solidFill>
                <a:highlight>
                  <a:srgbClr val="FFFFFF"/>
                </a:highlight>
              </a:rPr>
              <a:t>data</a:t>
            </a:r>
            <a:r>
              <a:rPr lang="en-US" b="1" dirty="0">
                <a:solidFill>
                  <a:srgbClr val="000080"/>
                </a:solidFill>
                <a:highlight>
                  <a:srgbClr val="FFFFFF"/>
                </a:highlight>
              </a:rPr>
              <a:t>=</a:t>
            </a:r>
            <a:r>
              <a:rPr lang="en-US" dirty="0" err="1">
                <a:solidFill>
                  <a:srgbClr val="000000"/>
                </a:solidFill>
                <a:highlight>
                  <a:srgbClr val="FFFFFF"/>
                </a:highlight>
              </a:rPr>
              <a:t>mtcars</a:t>
            </a:r>
            <a:r>
              <a:rPr lang="en-US" dirty="0">
                <a:solidFill>
                  <a:srgbClr val="000000"/>
                </a:solidFill>
                <a:highlight>
                  <a:srgbClr val="FFFFFF"/>
                </a:highlight>
              </a:rPr>
              <a:t>, main</a:t>
            </a:r>
            <a:r>
              <a:rPr lang="en-US" b="1" dirty="0">
                <a:solidFill>
                  <a:srgbClr val="000080"/>
                </a:solidFill>
                <a:highlight>
                  <a:srgbClr val="FFFFFF"/>
                </a:highlight>
              </a:rPr>
              <a:t>=</a:t>
            </a:r>
            <a:r>
              <a:rPr lang="en-US" dirty="0">
                <a:solidFill>
                  <a:srgbClr val="808080"/>
                </a:solidFill>
                <a:highlight>
                  <a:srgbClr val="FFFFFF"/>
                </a:highlight>
              </a:rPr>
              <a:t>"A Scatterplot Matrix"</a:t>
            </a:r>
            <a:r>
              <a:rPr lang="en-US" b="1" dirty="0">
                <a:solidFill>
                  <a:srgbClr val="000080"/>
                </a:solidFill>
                <a:highlight>
                  <a:srgbClr val="FFFFFF"/>
                </a:highlight>
              </a:rPr>
              <a:t>)</a:t>
            </a:r>
          </a:p>
          <a:p>
            <a:r>
              <a:rPr lang="en-US" dirty="0">
                <a:solidFill>
                  <a:srgbClr val="8000FF"/>
                </a:solidFill>
                <a:highlight>
                  <a:srgbClr val="FFFFFF"/>
                </a:highlight>
              </a:rPr>
              <a:t>plot</a:t>
            </a:r>
            <a:r>
              <a:rPr lang="en-US" b="1" dirty="0">
                <a:solidFill>
                  <a:srgbClr val="000080"/>
                </a:solidFill>
                <a:highlight>
                  <a:srgbClr val="FFFFFF"/>
                </a:highlight>
              </a:rPr>
              <a:t>(</a:t>
            </a:r>
            <a:r>
              <a:rPr lang="en-US" dirty="0" err="1">
                <a:solidFill>
                  <a:srgbClr val="000000"/>
                </a:solidFill>
                <a:highlight>
                  <a:srgbClr val="FFFFFF"/>
                </a:highlight>
              </a:rPr>
              <a:t>mtcars</a:t>
            </a:r>
            <a:r>
              <a:rPr lang="en-US" b="1" dirty="0">
                <a:solidFill>
                  <a:srgbClr val="000080"/>
                </a:solidFill>
                <a:highlight>
                  <a:srgbClr val="FFFFFF"/>
                </a:highlight>
              </a:rPr>
              <a:t>[</a:t>
            </a:r>
            <a:r>
              <a:rPr lang="en-US" dirty="0">
                <a:solidFill>
                  <a:srgbClr val="8000FF"/>
                </a:solidFill>
                <a:highlight>
                  <a:srgbClr val="FFFFFF"/>
                </a:highlight>
              </a:rPr>
              <a:t>c</a:t>
            </a:r>
            <a:r>
              <a:rPr lang="en-US" b="1" dirty="0">
                <a:solidFill>
                  <a:srgbClr val="000080"/>
                </a:solidFill>
                <a:highlight>
                  <a:srgbClr val="FFFFFF"/>
                </a:highlight>
              </a:rPr>
              <a:t>(</a:t>
            </a:r>
            <a:r>
              <a:rPr lang="en-US" dirty="0">
                <a:solidFill>
                  <a:srgbClr val="808080"/>
                </a:solidFill>
                <a:highlight>
                  <a:srgbClr val="FFFFFF"/>
                </a:highlight>
              </a:rPr>
              <a:t>"mpg"</a:t>
            </a:r>
            <a:r>
              <a:rPr lang="en-US" dirty="0">
                <a:solidFill>
                  <a:srgbClr val="000000"/>
                </a:solidFill>
                <a:highlight>
                  <a:srgbClr val="FFFFFF"/>
                </a:highlight>
              </a:rPr>
              <a:t>,</a:t>
            </a:r>
            <a:r>
              <a:rPr lang="en-US" dirty="0">
                <a:solidFill>
                  <a:srgbClr val="808080"/>
                </a:solidFill>
                <a:highlight>
                  <a:srgbClr val="FFFFFF"/>
                </a:highlight>
              </a:rPr>
              <a:t>"</a:t>
            </a:r>
            <a:r>
              <a:rPr lang="en-US" dirty="0" err="1">
                <a:solidFill>
                  <a:srgbClr val="808080"/>
                </a:solidFill>
                <a:highlight>
                  <a:srgbClr val="FFFFFF"/>
                </a:highlight>
              </a:rPr>
              <a:t>disp</a:t>
            </a:r>
            <a:r>
              <a:rPr lang="en-US" dirty="0">
                <a:solidFill>
                  <a:srgbClr val="808080"/>
                </a:solidFill>
                <a:highlight>
                  <a:srgbClr val="FFFFFF"/>
                </a:highlight>
              </a:rPr>
              <a:t>"</a:t>
            </a:r>
            <a:r>
              <a:rPr lang="en-US" dirty="0">
                <a:solidFill>
                  <a:srgbClr val="000000"/>
                </a:solidFill>
                <a:highlight>
                  <a:srgbClr val="FFFFFF"/>
                </a:highlight>
              </a:rPr>
              <a:t>,</a:t>
            </a:r>
            <a:r>
              <a:rPr lang="en-US" dirty="0">
                <a:solidFill>
                  <a:srgbClr val="808080"/>
                </a:solidFill>
                <a:highlight>
                  <a:srgbClr val="FFFFFF"/>
                </a:highlight>
              </a:rPr>
              <a:t>"</a:t>
            </a:r>
            <a:r>
              <a:rPr lang="en-US" dirty="0" err="1">
                <a:solidFill>
                  <a:srgbClr val="808080"/>
                </a:solidFill>
                <a:highlight>
                  <a:srgbClr val="FFFFFF"/>
                </a:highlight>
              </a:rPr>
              <a:t>hp</a:t>
            </a:r>
            <a:r>
              <a:rPr lang="en-US" dirty="0">
                <a:solidFill>
                  <a:srgbClr val="808080"/>
                </a:solidFill>
                <a:highlight>
                  <a:srgbClr val="FFFFFF"/>
                </a:highlight>
              </a:rPr>
              <a:t>"</a:t>
            </a:r>
            <a:r>
              <a:rPr lang="en-US" dirty="0">
                <a:solidFill>
                  <a:srgbClr val="000000"/>
                </a:solidFill>
                <a:highlight>
                  <a:srgbClr val="FFFFFF"/>
                </a:highlight>
              </a:rPr>
              <a:t>,</a:t>
            </a:r>
            <a:r>
              <a:rPr lang="en-US" dirty="0">
                <a:solidFill>
                  <a:srgbClr val="808080"/>
                </a:solidFill>
                <a:highlight>
                  <a:srgbClr val="FFFFFF"/>
                </a:highlight>
              </a:rPr>
              <a:t>"</a:t>
            </a:r>
            <a:r>
              <a:rPr lang="en-US" dirty="0" err="1">
                <a:solidFill>
                  <a:srgbClr val="808080"/>
                </a:solidFill>
                <a:highlight>
                  <a:srgbClr val="FFFFFF"/>
                </a:highlight>
              </a:rPr>
              <a:t>wt</a:t>
            </a:r>
            <a:r>
              <a:rPr lang="en-US" dirty="0">
                <a:solidFill>
                  <a:srgbClr val="808080"/>
                </a:solidFill>
                <a:highlight>
                  <a:srgbClr val="FFFFFF"/>
                </a:highlight>
              </a:rPr>
              <a:t>"</a:t>
            </a:r>
            <a:r>
              <a:rPr lang="en-US" b="1" dirty="0">
                <a:solidFill>
                  <a:srgbClr val="000080"/>
                </a:solidFill>
                <a:highlight>
                  <a:srgbClr val="FFFFFF"/>
                </a:highlight>
              </a:rPr>
              <a:t>)]</a:t>
            </a:r>
            <a:r>
              <a:rPr lang="en-US" dirty="0">
                <a:solidFill>
                  <a:srgbClr val="000000"/>
                </a:solidFill>
                <a:highlight>
                  <a:srgbClr val="FFFFFF"/>
                </a:highlight>
              </a:rPr>
              <a:t>, main</a:t>
            </a:r>
            <a:r>
              <a:rPr lang="en-US" b="1" dirty="0">
                <a:solidFill>
                  <a:srgbClr val="000080"/>
                </a:solidFill>
                <a:highlight>
                  <a:srgbClr val="FFFFFF"/>
                </a:highlight>
              </a:rPr>
              <a:t>=</a:t>
            </a:r>
            <a:r>
              <a:rPr lang="en-US" dirty="0">
                <a:solidFill>
                  <a:srgbClr val="808080"/>
                </a:solidFill>
                <a:highlight>
                  <a:srgbClr val="FFFFFF"/>
                </a:highlight>
              </a:rPr>
              <a:t>"A Scatterplot Matrix"</a:t>
            </a:r>
            <a:r>
              <a:rPr lang="en-US" b="1" dirty="0">
                <a:solidFill>
                  <a:srgbClr val="000080"/>
                </a:solidFill>
                <a:highlight>
                  <a:srgbClr val="FFFFFF"/>
                </a:highlight>
              </a:rPr>
              <a:t>)</a:t>
            </a:r>
            <a:endParaRPr lang="en-US" dirty="0"/>
          </a:p>
        </p:txBody>
      </p:sp>
    </p:spTree>
    <p:extLst>
      <p:ext uri="{BB962C8B-B14F-4D97-AF65-F5344CB8AC3E}">
        <p14:creationId xmlns:p14="http://schemas.microsoft.com/office/powerpoint/2010/main" val="3591526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Slide Number Placeholder 2"/>
          <p:cNvSpPr>
            <a:spLocks noGrp="1"/>
          </p:cNvSpPr>
          <p:nvPr>
            <p:ph type="sldNum" sz="quarter" idx="12"/>
          </p:nvPr>
        </p:nvSpPr>
        <p:spPr/>
        <p:txBody>
          <a:bodyPr/>
          <a:lstStyle/>
          <a:p>
            <a:fld id="{F8328964-332A-4115-BBD0-419F6E8FE1FF}" type="slidenum">
              <a:rPr lang="en-US" smtClean="0"/>
              <a:t>27</a:t>
            </a:fld>
            <a:endParaRPr lang="en-US"/>
          </a:p>
        </p:txBody>
      </p:sp>
      <p:sp>
        <p:nvSpPr>
          <p:cNvPr id="4" name="Content Placeholder 3"/>
          <p:cNvSpPr>
            <a:spLocks noGrp="1"/>
          </p:cNvSpPr>
          <p:nvPr>
            <p:ph sz="quarter" idx="1"/>
          </p:nvPr>
        </p:nvSpPr>
        <p:spPr/>
        <p:txBody>
          <a:bodyPr>
            <a:normAutofit/>
          </a:bodyPr>
          <a:lstStyle/>
          <a:p>
            <a:r>
              <a:rPr lang="en-US" dirty="0"/>
              <a:t>We can use various tabular and graphical tools to explore the relationship between variables. For example, cross table, scatter plot, and scatterplot matrix.</a:t>
            </a:r>
          </a:p>
          <a:p>
            <a:endParaRPr lang="en-US" dirty="0"/>
          </a:p>
          <a:p>
            <a:r>
              <a:rPr lang="en-US" dirty="0"/>
              <a:t>Although such tabular and graphical tools vividly show the relationship, they have some limitations:</a:t>
            </a:r>
          </a:p>
          <a:p>
            <a:pPr lvl="1"/>
            <a:r>
              <a:rPr lang="en-US" dirty="0"/>
              <a:t>It’s difficult to compare multiple relationships. For example, is the negative relationship between mpg and </a:t>
            </a:r>
            <a:r>
              <a:rPr lang="en-US" dirty="0" err="1"/>
              <a:t>wt</a:t>
            </a:r>
            <a:r>
              <a:rPr lang="en-US" dirty="0"/>
              <a:t> stronger than the one between mpg and </a:t>
            </a:r>
            <a:r>
              <a:rPr lang="en-US" dirty="0" err="1"/>
              <a:t>hp</a:t>
            </a:r>
            <a:r>
              <a:rPr lang="en-US" dirty="0"/>
              <a:t>?</a:t>
            </a:r>
          </a:p>
          <a:p>
            <a:pPr lvl="1"/>
            <a:r>
              <a:rPr lang="en-US" dirty="0"/>
              <a:t>It’s inefficient when there are many variables.</a:t>
            </a:r>
          </a:p>
          <a:p>
            <a:pPr lvl="1"/>
            <a:endParaRPr lang="en-US" dirty="0"/>
          </a:p>
          <a:p>
            <a:r>
              <a:rPr lang="en-US" dirty="0"/>
              <a:t>Can we numerically measure the relationship between variables?</a:t>
            </a:r>
          </a:p>
        </p:txBody>
      </p:sp>
    </p:spTree>
    <p:extLst>
      <p:ext uri="{BB962C8B-B14F-4D97-AF65-F5344CB8AC3E}">
        <p14:creationId xmlns:p14="http://schemas.microsoft.com/office/powerpoint/2010/main" val="16838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Analysis</a:t>
            </a:r>
          </a:p>
        </p:txBody>
      </p:sp>
      <p:sp>
        <p:nvSpPr>
          <p:cNvPr id="3" name="Slide Number Placeholder 2"/>
          <p:cNvSpPr>
            <a:spLocks noGrp="1"/>
          </p:cNvSpPr>
          <p:nvPr>
            <p:ph type="sldNum" sz="quarter" idx="12"/>
          </p:nvPr>
        </p:nvSpPr>
        <p:spPr/>
        <p:txBody>
          <a:bodyPr/>
          <a:lstStyle/>
          <a:p>
            <a:fld id="{F8328964-332A-4115-BBD0-419F6E8FE1FF}" type="slidenum">
              <a:rPr lang="en-US" smtClean="0"/>
              <a:t>28</a:t>
            </a:fld>
            <a:endParaRPr lang="en-US"/>
          </a:p>
        </p:txBody>
      </p:sp>
      <p:sp>
        <p:nvSpPr>
          <p:cNvPr id="4" name="Content Placeholder 3"/>
          <p:cNvSpPr>
            <a:spLocks noGrp="1"/>
          </p:cNvSpPr>
          <p:nvPr>
            <p:ph sz="quarter" idx="1"/>
          </p:nvPr>
        </p:nvSpPr>
        <p:spPr/>
        <p:txBody>
          <a:bodyPr/>
          <a:lstStyle/>
          <a:p>
            <a:r>
              <a:rPr lang="en-US" dirty="0"/>
              <a:t>Two ways of measuring linear association between two variables</a:t>
            </a:r>
          </a:p>
          <a:p>
            <a:endParaRPr lang="en-US" dirty="0"/>
          </a:p>
          <a:p>
            <a:pPr lvl="1"/>
            <a:r>
              <a:rPr lang="en-US" dirty="0"/>
              <a:t>Covariance</a:t>
            </a:r>
          </a:p>
          <a:p>
            <a:pPr lvl="2"/>
            <a:r>
              <a:rPr lang="en-US" dirty="0"/>
              <a:t>Direction of the linear association</a:t>
            </a:r>
          </a:p>
          <a:p>
            <a:pPr lvl="2"/>
            <a:endParaRPr lang="en-US" dirty="0"/>
          </a:p>
          <a:p>
            <a:pPr lvl="2"/>
            <a:endParaRPr lang="en-US" dirty="0"/>
          </a:p>
          <a:p>
            <a:pPr lvl="1"/>
            <a:r>
              <a:rPr lang="en-US" dirty="0"/>
              <a:t>Correlation</a:t>
            </a:r>
          </a:p>
          <a:p>
            <a:pPr lvl="2"/>
            <a:r>
              <a:rPr lang="en-US" dirty="0"/>
              <a:t>Direction of the linear association</a:t>
            </a:r>
          </a:p>
          <a:p>
            <a:pPr lvl="2"/>
            <a:r>
              <a:rPr lang="en-US" dirty="0"/>
              <a:t>Strength of the linear association</a:t>
            </a:r>
          </a:p>
        </p:txBody>
      </p:sp>
      <p:pic>
        <p:nvPicPr>
          <p:cNvPr id="1026" name="Picture 2" descr="Image result for correl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286000"/>
            <a:ext cx="4549655" cy="323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037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Covariance</a:t>
            </a:r>
          </a:p>
        </p:txBody>
      </p:sp>
      <p:sp>
        <p:nvSpPr>
          <p:cNvPr id="3" name="Slide Number Placeholder 2"/>
          <p:cNvSpPr>
            <a:spLocks noGrp="1"/>
          </p:cNvSpPr>
          <p:nvPr>
            <p:ph type="sldNum" sz="quarter" idx="12"/>
          </p:nvPr>
        </p:nvSpPr>
        <p:spPr/>
        <p:txBody>
          <a:bodyPr/>
          <a:lstStyle/>
          <a:p>
            <a:fld id="{F8328964-332A-4115-BBD0-419F6E8FE1FF}" type="slidenum">
              <a:rPr lang="en-US" smtClean="0"/>
              <a:t>29</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r>
                  <a:rPr lang="en-US" dirty="0"/>
                  <a:t>Covariance measures of the linear association between two variables.</a:t>
                </a:r>
              </a:p>
              <a:p>
                <a:pPr marL="27432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𝑐𝑜𝑣</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r>
                            <a:rPr lang="en-US" sz="2400" i="1">
                              <a:latin typeface="Cambria Math" panose="02040503050406030204" pitchFamily="18" charset="0"/>
                            </a:rPr>
                            <m:t>−1</m:t>
                          </m:r>
                        </m:den>
                      </m:f>
                      <m:nary>
                        <m:naryPr>
                          <m:chr m:val="∑"/>
                          <m:ctrlPr>
                            <a:rPr lang="en-US" sz="2400" i="1">
                              <a:latin typeface="Cambria Math" panose="02040503050406030204" pitchFamily="18" charset="0"/>
                            </a:rPr>
                          </m:ctrlPr>
                        </m:naryPr>
                        <m:sub>
                          <m:r>
                            <m:rPr>
                              <m:brk m:alnAt="23"/>
                            </m:rP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𝑛</m:t>
                          </m:r>
                        </m:sup>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e>
                      </m:nary>
                    </m:oMath>
                  </m:oMathPara>
                </a14:m>
                <a:endParaRPr lang="en-US" dirty="0"/>
              </a:p>
              <a:p>
                <a:r>
                  <a:rPr lang="en-US" dirty="0"/>
                  <a:t>Covariance &gt; 0: a positive relationship</a:t>
                </a:r>
              </a:p>
              <a:p>
                <a:r>
                  <a:rPr lang="en-US" dirty="0"/>
                  <a:t>Covariance &lt; 0: a negative relationship</a:t>
                </a: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667" t="-1111"/>
                </a:stretch>
              </a:blipFill>
            </p:spPr>
            <p:txBody>
              <a:bodyPr/>
              <a:lstStyle/>
              <a:p>
                <a:r>
                  <a:rPr lang="en-US">
                    <a:noFill/>
                  </a:rPr>
                  <a:t> </a:t>
                </a:r>
              </a:p>
            </p:txBody>
          </p:sp>
        </mc:Fallback>
      </mc:AlternateContent>
    </p:spTree>
    <p:extLst>
      <p:ext uri="{BB962C8B-B14F-4D97-AF65-F5344CB8AC3E}">
        <p14:creationId xmlns:p14="http://schemas.microsoft.com/office/powerpoint/2010/main" val="2768307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Slide Number Placeholder 2"/>
          <p:cNvSpPr>
            <a:spLocks noGrp="1"/>
          </p:cNvSpPr>
          <p:nvPr>
            <p:ph type="sldNum" sz="quarter" idx="12"/>
          </p:nvPr>
        </p:nvSpPr>
        <p:spPr/>
        <p:txBody>
          <a:bodyPr/>
          <a:lstStyle/>
          <a:p>
            <a:fld id="{F8328964-332A-4115-BBD0-419F6E8FE1FF}" type="slidenum">
              <a:rPr lang="en-US" smtClean="0"/>
              <a:t>3</a:t>
            </a:fld>
            <a:endParaRPr lang="en-US"/>
          </a:p>
        </p:txBody>
      </p:sp>
      <p:sp>
        <p:nvSpPr>
          <p:cNvPr id="4" name="Content Placeholder 3"/>
          <p:cNvSpPr>
            <a:spLocks noGrp="1"/>
          </p:cNvSpPr>
          <p:nvPr>
            <p:ph sz="quarter" idx="1"/>
          </p:nvPr>
        </p:nvSpPr>
        <p:spPr/>
        <p:txBody>
          <a:bodyPr>
            <a:normAutofit fontScale="85000" lnSpcReduction="20000"/>
          </a:bodyPr>
          <a:lstStyle/>
          <a:p>
            <a:pPr>
              <a:spcAft>
                <a:spcPts val="1200"/>
              </a:spcAft>
            </a:pPr>
            <a:r>
              <a:rPr lang="en-US" dirty="0"/>
              <a:t>Understand methods </a:t>
            </a:r>
            <a:r>
              <a:rPr lang="en-US" dirty="0" smtClean="0"/>
              <a:t>(list wise </a:t>
            </a:r>
            <a:r>
              <a:rPr lang="en-US" dirty="0"/>
              <a:t>deletion, and imputation) used to deal with missing data</a:t>
            </a:r>
          </a:p>
          <a:p>
            <a:pPr>
              <a:spcAft>
                <a:spcPts val="1200"/>
              </a:spcAft>
            </a:pPr>
            <a:r>
              <a:rPr lang="en-US" dirty="0"/>
              <a:t>Be able to detect outliers in a dataset by using multiple methods such as boxplot rule, z-score, and density-based local outlier</a:t>
            </a:r>
          </a:p>
          <a:p>
            <a:pPr>
              <a:spcAft>
                <a:spcPts val="1200"/>
              </a:spcAft>
            </a:pPr>
            <a:r>
              <a:rPr lang="en-US" dirty="0"/>
              <a:t>Understand the difference between covariance and </a:t>
            </a:r>
            <a:r>
              <a:rPr lang="en-US" dirty="0" smtClean="0"/>
              <a:t>correlation</a:t>
            </a:r>
          </a:p>
          <a:p>
            <a:pPr>
              <a:spcAft>
                <a:spcPts val="1200"/>
              </a:spcAft>
            </a:pPr>
            <a:r>
              <a:rPr lang="en-US" dirty="0"/>
              <a:t>Be able to distinguish between correlation and causation</a:t>
            </a:r>
          </a:p>
          <a:p>
            <a:pPr>
              <a:spcAft>
                <a:spcPts val="1200"/>
              </a:spcAft>
            </a:pPr>
            <a:r>
              <a:rPr lang="en-US" dirty="0" smtClean="0"/>
              <a:t>Be </a:t>
            </a:r>
            <a:r>
              <a:rPr lang="en-US" dirty="0"/>
              <a:t>able to visualize correlation relationships (scatter plot, scatter plot matrix,  correlation matrix)</a:t>
            </a:r>
          </a:p>
          <a:p>
            <a:pPr>
              <a:spcAft>
                <a:spcPts val="1200"/>
              </a:spcAft>
            </a:pPr>
            <a:r>
              <a:rPr lang="en-US" dirty="0"/>
              <a:t>Understand the distinction between population and sample and the concept of hypothesis testing</a:t>
            </a:r>
          </a:p>
          <a:p>
            <a:pPr>
              <a:spcAft>
                <a:spcPts val="1200"/>
              </a:spcAft>
            </a:pPr>
            <a:r>
              <a:rPr lang="en-US" dirty="0"/>
              <a:t>Understand the meaning of p-value and be able to interpret p-value correctly</a:t>
            </a:r>
          </a:p>
          <a:p>
            <a:pPr>
              <a:spcAft>
                <a:spcPts val="1200"/>
              </a:spcAft>
            </a:pPr>
            <a:r>
              <a:rPr lang="en-US" dirty="0"/>
              <a:t>Be able to conduct one-sample t-test and two-sample t-test</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59914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Code: Covariance</a:t>
            </a:r>
          </a:p>
        </p:txBody>
      </p:sp>
      <p:sp>
        <p:nvSpPr>
          <p:cNvPr id="3" name="Slide Number Placeholder 2"/>
          <p:cNvSpPr>
            <a:spLocks noGrp="1"/>
          </p:cNvSpPr>
          <p:nvPr>
            <p:ph type="sldNum" sz="quarter" idx="12"/>
          </p:nvPr>
        </p:nvSpPr>
        <p:spPr/>
        <p:txBody>
          <a:bodyPr/>
          <a:lstStyle/>
          <a:p>
            <a:fld id="{F8328964-332A-4115-BBD0-419F6E8FE1FF}" type="slidenum">
              <a:rPr lang="en-US" smtClean="0"/>
              <a:t>30</a:t>
            </a:fld>
            <a:endParaRPr lang="en-US"/>
          </a:p>
        </p:txBody>
      </p:sp>
      <p:sp>
        <p:nvSpPr>
          <p:cNvPr id="5" name="Rectangle 4"/>
          <p:cNvSpPr/>
          <p:nvPr/>
        </p:nvSpPr>
        <p:spPr>
          <a:xfrm>
            <a:off x="639064" y="1524000"/>
            <a:ext cx="5638800" cy="310854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solidFill>
                  <a:srgbClr val="008000"/>
                </a:solidFill>
                <a:highlight>
                  <a:srgbClr val="FFFFFF"/>
                </a:highlight>
              </a:rPr>
              <a:t># Define a function to calculate covariance</a:t>
            </a:r>
            <a:endParaRPr lang="en-US" sz="1400" dirty="0">
              <a:solidFill>
                <a:srgbClr val="000000"/>
              </a:solidFill>
              <a:highlight>
                <a:srgbClr val="FFFFFF"/>
              </a:highlight>
            </a:endParaRPr>
          </a:p>
          <a:p>
            <a:r>
              <a:rPr lang="en-US" sz="1400" dirty="0" err="1">
                <a:solidFill>
                  <a:srgbClr val="000000"/>
                </a:solidFill>
                <a:highlight>
                  <a:srgbClr val="FFFFFF"/>
                </a:highlight>
              </a:rPr>
              <a:t>mycov</a:t>
            </a:r>
            <a:r>
              <a:rPr lang="en-US" sz="1400" dirty="0">
                <a:solidFill>
                  <a:srgbClr val="000000"/>
                </a:solidFill>
                <a:highlight>
                  <a:srgbClr val="FFFFFF"/>
                </a:highlight>
              </a:rPr>
              <a:t>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b="1" dirty="0">
                <a:solidFill>
                  <a:srgbClr val="0000FF"/>
                </a:solidFill>
                <a:highlight>
                  <a:srgbClr val="FFFFFF"/>
                </a:highlight>
              </a:rPr>
              <a:t>function</a:t>
            </a:r>
            <a:r>
              <a:rPr lang="en-US" sz="1400" b="1" dirty="0">
                <a:solidFill>
                  <a:srgbClr val="000080"/>
                </a:solidFill>
                <a:highlight>
                  <a:srgbClr val="FFFFFF"/>
                </a:highlight>
              </a:rPr>
              <a:t>(</a:t>
            </a:r>
            <a:r>
              <a:rPr lang="en-US" sz="1400" dirty="0" err="1">
                <a:solidFill>
                  <a:srgbClr val="000000"/>
                </a:solidFill>
                <a:highlight>
                  <a:srgbClr val="FFFFFF"/>
                </a:highlight>
              </a:rPr>
              <a:t>x,y</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0000"/>
                </a:solidFill>
                <a:highlight>
                  <a:srgbClr val="FFFFFF"/>
                </a:highlight>
              </a:rPr>
              <a:t>  n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a:solidFill>
                  <a:srgbClr val="8000FF"/>
                </a:solidFill>
                <a:highlight>
                  <a:srgbClr val="FFFFFF"/>
                </a:highlight>
              </a:rPr>
              <a:t>length</a:t>
            </a:r>
            <a:r>
              <a:rPr lang="en-US" sz="1400" b="1" dirty="0">
                <a:solidFill>
                  <a:srgbClr val="000080"/>
                </a:solidFill>
                <a:highlight>
                  <a:srgbClr val="FFFFFF"/>
                </a:highlight>
              </a:rPr>
              <a:t>(</a:t>
            </a:r>
            <a:r>
              <a:rPr lang="en-US" sz="1400" dirty="0">
                <a:solidFill>
                  <a:srgbClr val="000000"/>
                </a:solidFill>
                <a:highlight>
                  <a:srgbClr val="FFFFFF"/>
                </a:highlight>
              </a:rPr>
              <a:t>x</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0000"/>
                </a:solidFill>
                <a:highlight>
                  <a:srgbClr val="FFFFFF"/>
                </a:highlight>
              </a:rPr>
              <a:t>  </a:t>
            </a:r>
            <a:r>
              <a:rPr lang="en-US" sz="1400" dirty="0" err="1">
                <a:solidFill>
                  <a:srgbClr val="000000"/>
                </a:solidFill>
                <a:highlight>
                  <a:srgbClr val="FFFFFF"/>
                </a:highlight>
              </a:rPr>
              <a:t>x_hat</a:t>
            </a:r>
            <a:r>
              <a:rPr lang="en-US" sz="1400" dirty="0">
                <a:solidFill>
                  <a:srgbClr val="000000"/>
                </a:solidFill>
                <a:highlight>
                  <a:srgbClr val="FFFFFF"/>
                </a:highlight>
              </a:rPr>
              <a:t>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a:solidFill>
                  <a:srgbClr val="8000FF"/>
                </a:solidFill>
                <a:highlight>
                  <a:srgbClr val="FFFFFF"/>
                </a:highlight>
              </a:rPr>
              <a:t>mean</a:t>
            </a:r>
            <a:r>
              <a:rPr lang="en-US" sz="1400" b="1" dirty="0">
                <a:solidFill>
                  <a:srgbClr val="000080"/>
                </a:solidFill>
                <a:highlight>
                  <a:srgbClr val="FFFFFF"/>
                </a:highlight>
              </a:rPr>
              <a:t>(</a:t>
            </a:r>
            <a:r>
              <a:rPr lang="en-US" sz="1400" dirty="0">
                <a:solidFill>
                  <a:srgbClr val="000000"/>
                </a:solidFill>
                <a:highlight>
                  <a:srgbClr val="FFFFFF"/>
                </a:highlight>
              </a:rPr>
              <a:t>x</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0000"/>
                </a:solidFill>
                <a:highlight>
                  <a:srgbClr val="FFFFFF"/>
                </a:highlight>
              </a:rPr>
              <a:t>  </a:t>
            </a:r>
            <a:r>
              <a:rPr lang="en-US" sz="1400" dirty="0" err="1">
                <a:solidFill>
                  <a:srgbClr val="000000"/>
                </a:solidFill>
                <a:highlight>
                  <a:srgbClr val="FFFFFF"/>
                </a:highlight>
              </a:rPr>
              <a:t>y_hat</a:t>
            </a:r>
            <a:r>
              <a:rPr lang="en-US" sz="1400" dirty="0">
                <a:solidFill>
                  <a:srgbClr val="000000"/>
                </a:solidFill>
                <a:highlight>
                  <a:srgbClr val="FFFFFF"/>
                </a:highlight>
              </a:rPr>
              <a:t>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a:solidFill>
                  <a:srgbClr val="8000FF"/>
                </a:solidFill>
                <a:highlight>
                  <a:srgbClr val="FFFFFF"/>
                </a:highlight>
              </a:rPr>
              <a:t>mean</a:t>
            </a:r>
            <a:r>
              <a:rPr lang="en-US" sz="1400" b="1" dirty="0">
                <a:solidFill>
                  <a:srgbClr val="000080"/>
                </a:solidFill>
                <a:highlight>
                  <a:srgbClr val="FFFFFF"/>
                </a:highlight>
              </a:rPr>
              <a:t>(</a:t>
            </a:r>
            <a:r>
              <a:rPr lang="en-US" sz="1400" dirty="0">
                <a:solidFill>
                  <a:srgbClr val="000000"/>
                </a:solidFill>
                <a:highlight>
                  <a:srgbClr val="FFFFFF"/>
                </a:highlight>
              </a:rPr>
              <a:t>y</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0000"/>
                </a:solidFill>
                <a:highlight>
                  <a:srgbClr val="FFFFFF"/>
                </a:highlight>
              </a:rPr>
              <a:t>  </a:t>
            </a:r>
            <a:r>
              <a:rPr lang="en-US" sz="1400" dirty="0">
                <a:solidFill>
                  <a:srgbClr val="8000FF"/>
                </a:solidFill>
                <a:highlight>
                  <a:srgbClr val="FFFFFF"/>
                </a:highlight>
              </a:rPr>
              <a:t>sum</a:t>
            </a:r>
            <a:r>
              <a:rPr lang="en-US" sz="1400" b="1" dirty="0">
                <a:solidFill>
                  <a:srgbClr val="000080"/>
                </a:solidFill>
                <a:highlight>
                  <a:srgbClr val="FFFFFF"/>
                </a:highlight>
              </a:rPr>
              <a:t>((</a:t>
            </a:r>
            <a:r>
              <a:rPr lang="en-US" sz="1400" dirty="0">
                <a:solidFill>
                  <a:srgbClr val="000000"/>
                </a:solidFill>
                <a:highlight>
                  <a:srgbClr val="FFFFFF"/>
                </a:highlight>
              </a:rPr>
              <a:t>x</a:t>
            </a:r>
            <a:r>
              <a:rPr lang="en-US" sz="1400" b="1" dirty="0">
                <a:solidFill>
                  <a:srgbClr val="000080"/>
                </a:solidFill>
                <a:highlight>
                  <a:srgbClr val="FFFFFF"/>
                </a:highlight>
              </a:rPr>
              <a:t>-</a:t>
            </a:r>
            <a:r>
              <a:rPr lang="en-US" sz="1400" dirty="0" err="1">
                <a:solidFill>
                  <a:srgbClr val="000000"/>
                </a:solidFill>
                <a:highlight>
                  <a:srgbClr val="FFFFFF"/>
                </a:highlight>
              </a:rPr>
              <a:t>x_hat</a:t>
            </a:r>
            <a:r>
              <a:rPr lang="en-US" sz="1400" b="1" dirty="0">
                <a:solidFill>
                  <a:srgbClr val="000080"/>
                </a:solidFill>
                <a:highlight>
                  <a:srgbClr val="FFFFFF"/>
                </a:highlight>
              </a:rPr>
              <a:t>)*(</a:t>
            </a:r>
            <a:r>
              <a:rPr lang="en-US" sz="1400" dirty="0">
                <a:solidFill>
                  <a:srgbClr val="000000"/>
                </a:solidFill>
                <a:highlight>
                  <a:srgbClr val="FFFFFF"/>
                </a:highlight>
              </a:rPr>
              <a:t>y</a:t>
            </a:r>
            <a:r>
              <a:rPr lang="en-US" sz="1400" b="1" dirty="0">
                <a:solidFill>
                  <a:srgbClr val="000080"/>
                </a:solidFill>
                <a:highlight>
                  <a:srgbClr val="FFFFFF"/>
                </a:highlight>
              </a:rPr>
              <a:t>-</a:t>
            </a:r>
            <a:r>
              <a:rPr lang="en-US" sz="1400" dirty="0" err="1">
                <a:solidFill>
                  <a:srgbClr val="000000"/>
                </a:solidFill>
                <a:highlight>
                  <a:srgbClr val="FFFFFF"/>
                </a:highlight>
              </a:rPr>
              <a:t>y_hat</a:t>
            </a:r>
            <a:r>
              <a:rPr lang="en-US" sz="1400" b="1" dirty="0">
                <a:solidFill>
                  <a:srgbClr val="000080"/>
                </a:solidFill>
                <a:highlight>
                  <a:srgbClr val="FFFFFF"/>
                </a:highlight>
              </a:rPr>
              <a:t>))/(</a:t>
            </a:r>
            <a:r>
              <a:rPr lang="en-US" sz="1400" dirty="0">
                <a:solidFill>
                  <a:srgbClr val="000000"/>
                </a:solidFill>
                <a:highlight>
                  <a:srgbClr val="FFFFFF"/>
                </a:highlight>
              </a:rPr>
              <a:t>n</a:t>
            </a:r>
            <a:r>
              <a:rPr lang="en-US" sz="1400" b="1" dirty="0">
                <a:solidFill>
                  <a:srgbClr val="000080"/>
                </a:solidFill>
                <a:highlight>
                  <a:srgbClr val="FFFFFF"/>
                </a:highlight>
              </a:rPr>
              <a:t>-</a:t>
            </a:r>
            <a:r>
              <a:rPr lang="en-US" sz="1400" dirty="0">
                <a:solidFill>
                  <a:srgbClr val="FF8000"/>
                </a:solidFill>
                <a:highlight>
                  <a:srgbClr val="FFFFFF"/>
                </a:highlight>
              </a:rPr>
              <a:t>1</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8000FF"/>
                </a:solidFill>
                <a:highlight>
                  <a:srgbClr val="FFFFFF"/>
                </a:highlight>
              </a:rPr>
              <a:t>cat</a:t>
            </a:r>
            <a:r>
              <a:rPr lang="en-US" sz="1400" b="1" dirty="0">
                <a:solidFill>
                  <a:srgbClr val="000080"/>
                </a:solidFill>
                <a:highlight>
                  <a:srgbClr val="FFFFFF"/>
                </a:highlight>
              </a:rPr>
              <a:t>(</a:t>
            </a:r>
            <a:r>
              <a:rPr lang="en-US" sz="1400" dirty="0">
                <a:solidFill>
                  <a:srgbClr val="808080"/>
                </a:solidFill>
                <a:highlight>
                  <a:srgbClr val="FFFFFF"/>
                </a:highlight>
              </a:rPr>
              <a:t>"covariance ="</a:t>
            </a:r>
            <a:r>
              <a:rPr lang="en-US" sz="1400" dirty="0">
                <a:solidFill>
                  <a:srgbClr val="000000"/>
                </a:solidFill>
                <a:highlight>
                  <a:srgbClr val="FFFFFF"/>
                </a:highlight>
              </a:rPr>
              <a:t>, </a:t>
            </a:r>
            <a:r>
              <a:rPr lang="en-US" sz="1400" dirty="0" err="1">
                <a:solidFill>
                  <a:srgbClr val="000000"/>
                </a:solidFill>
                <a:highlight>
                  <a:srgbClr val="FFFFFF"/>
                </a:highlight>
              </a:rPr>
              <a:t>mycov</a:t>
            </a:r>
            <a:r>
              <a:rPr lang="en-US" sz="1400" b="1" dirty="0">
                <a:solidFill>
                  <a:srgbClr val="000080"/>
                </a:solidFill>
                <a:highlight>
                  <a:srgbClr val="FFFFFF"/>
                </a:highlight>
              </a:rPr>
              <a:t>(</a:t>
            </a:r>
            <a:r>
              <a:rPr lang="en-US" sz="1400" dirty="0" err="1">
                <a:solidFill>
                  <a:srgbClr val="000000"/>
                </a:solidFill>
                <a:highlight>
                  <a:srgbClr val="FFFFFF"/>
                </a:highlight>
              </a:rPr>
              <a:t>mtcars</a:t>
            </a:r>
            <a:r>
              <a:rPr lang="en-US" sz="1400" b="1" dirty="0" err="1">
                <a:solidFill>
                  <a:srgbClr val="000080"/>
                </a:solidFill>
                <a:highlight>
                  <a:srgbClr val="FFFFFF"/>
                </a:highlight>
              </a:rPr>
              <a:t>$</a:t>
            </a:r>
            <a:r>
              <a:rPr lang="en-US" sz="1400" dirty="0" err="1">
                <a:solidFill>
                  <a:srgbClr val="000000"/>
                </a:solidFill>
                <a:highlight>
                  <a:srgbClr val="FFFFFF"/>
                </a:highlight>
              </a:rPr>
              <a:t>mpg,mtcars</a:t>
            </a:r>
            <a:r>
              <a:rPr lang="en-US" sz="1400" b="1" dirty="0" err="1">
                <a:solidFill>
                  <a:srgbClr val="000080"/>
                </a:solidFill>
                <a:highlight>
                  <a:srgbClr val="FFFFFF"/>
                </a:highlight>
              </a:rPr>
              <a:t>$</a:t>
            </a:r>
            <a:r>
              <a:rPr lang="en-US" sz="1400" dirty="0" err="1">
                <a:solidFill>
                  <a:srgbClr val="000000"/>
                </a:solidFill>
                <a:highlight>
                  <a:srgbClr val="FFFFFF"/>
                </a:highlight>
              </a:rPr>
              <a:t>wt</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8000FF"/>
                </a:solidFill>
                <a:highlight>
                  <a:srgbClr val="FFFFFF"/>
                </a:highlight>
              </a:rPr>
              <a:t>cat</a:t>
            </a:r>
            <a:r>
              <a:rPr lang="en-US" sz="1400" b="1" dirty="0">
                <a:solidFill>
                  <a:srgbClr val="000080"/>
                </a:solidFill>
                <a:highlight>
                  <a:srgbClr val="FFFFFF"/>
                </a:highlight>
              </a:rPr>
              <a:t>(</a:t>
            </a:r>
            <a:r>
              <a:rPr lang="en-US" sz="1400" dirty="0">
                <a:solidFill>
                  <a:srgbClr val="808080"/>
                </a:solidFill>
                <a:highlight>
                  <a:srgbClr val="FFFFFF"/>
                </a:highlight>
              </a:rPr>
              <a:t>"covariance ="</a:t>
            </a:r>
            <a:r>
              <a:rPr lang="en-US" sz="1400" dirty="0">
                <a:solidFill>
                  <a:srgbClr val="000000"/>
                </a:solidFill>
                <a:highlight>
                  <a:srgbClr val="FFFFFF"/>
                </a:highlight>
              </a:rPr>
              <a:t>, </a:t>
            </a:r>
            <a:r>
              <a:rPr lang="en-US" sz="1400" dirty="0" err="1">
                <a:solidFill>
                  <a:srgbClr val="000000"/>
                </a:solidFill>
                <a:highlight>
                  <a:srgbClr val="FFFFFF"/>
                </a:highlight>
              </a:rPr>
              <a:t>mycov</a:t>
            </a:r>
            <a:r>
              <a:rPr lang="en-US" sz="1400" b="1" dirty="0">
                <a:solidFill>
                  <a:srgbClr val="000080"/>
                </a:solidFill>
                <a:highlight>
                  <a:srgbClr val="FFFFFF"/>
                </a:highlight>
              </a:rPr>
              <a:t>(</a:t>
            </a:r>
            <a:r>
              <a:rPr lang="en-US" sz="1400" dirty="0" err="1">
                <a:solidFill>
                  <a:srgbClr val="000000"/>
                </a:solidFill>
                <a:highlight>
                  <a:srgbClr val="FFFFFF"/>
                </a:highlight>
              </a:rPr>
              <a:t>mtcars</a:t>
            </a:r>
            <a:r>
              <a:rPr lang="en-US" sz="1400" b="1" dirty="0" err="1">
                <a:solidFill>
                  <a:srgbClr val="000080"/>
                </a:solidFill>
                <a:highlight>
                  <a:srgbClr val="FFFFFF"/>
                </a:highlight>
              </a:rPr>
              <a:t>$</a:t>
            </a:r>
            <a:r>
              <a:rPr lang="en-US" sz="1400" dirty="0" err="1">
                <a:solidFill>
                  <a:srgbClr val="000000"/>
                </a:solidFill>
                <a:highlight>
                  <a:srgbClr val="FFFFFF"/>
                </a:highlight>
              </a:rPr>
              <a:t>hp,mtcars</a:t>
            </a:r>
            <a:r>
              <a:rPr lang="en-US" sz="1400" b="1" dirty="0" err="1">
                <a:solidFill>
                  <a:srgbClr val="000080"/>
                </a:solidFill>
                <a:highlight>
                  <a:srgbClr val="FFFFFF"/>
                </a:highlight>
              </a:rPr>
              <a:t>$</a:t>
            </a:r>
            <a:r>
              <a:rPr lang="en-US" sz="1400" dirty="0" err="1">
                <a:solidFill>
                  <a:srgbClr val="000000"/>
                </a:solidFill>
                <a:highlight>
                  <a:srgbClr val="FFFFFF"/>
                </a:highlight>
              </a:rPr>
              <a:t>wt</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Use </a:t>
            </a:r>
            <a:r>
              <a:rPr lang="en-US" sz="1400" dirty="0" err="1">
                <a:solidFill>
                  <a:srgbClr val="008000"/>
                </a:solidFill>
                <a:highlight>
                  <a:srgbClr val="FFFFFF"/>
                </a:highlight>
              </a:rPr>
              <a:t>cov</a:t>
            </a:r>
            <a:r>
              <a:rPr lang="en-US" sz="1400" dirty="0">
                <a:solidFill>
                  <a:srgbClr val="008000"/>
                </a:solidFill>
                <a:highlight>
                  <a:srgbClr val="FFFFFF"/>
                </a:highlight>
              </a:rPr>
              <a:t>() function to calculate variance</a:t>
            </a:r>
            <a:endParaRPr lang="en-US" sz="1400" dirty="0">
              <a:solidFill>
                <a:srgbClr val="000000"/>
              </a:solidFill>
              <a:highlight>
                <a:srgbClr val="FFFFFF"/>
              </a:highlight>
            </a:endParaRPr>
          </a:p>
          <a:p>
            <a:r>
              <a:rPr lang="en-US" sz="1400" dirty="0" err="1">
                <a:solidFill>
                  <a:srgbClr val="8000FF"/>
                </a:solidFill>
                <a:highlight>
                  <a:srgbClr val="FFFFFF"/>
                </a:highlight>
              </a:rPr>
              <a:t>cov</a:t>
            </a:r>
            <a:r>
              <a:rPr lang="en-US" sz="1400" b="1" dirty="0">
                <a:solidFill>
                  <a:srgbClr val="000080"/>
                </a:solidFill>
                <a:highlight>
                  <a:srgbClr val="FFFFFF"/>
                </a:highlight>
              </a:rPr>
              <a:t>(</a:t>
            </a:r>
            <a:r>
              <a:rPr lang="en-US" sz="1400" dirty="0" err="1">
                <a:solidFill>
                  <a:srgbClr val="000000"/>
                </a:solidFill>
                <a:highlight>
                  <a:srgbClr val="FFFFFF"/>
                </a:highlight>
              </a:rPr>
              <a:t>mtcars</a:t>
            </a:r>
            <a:r>
              <a:rPr lang="en-US" sz="1400" b="1" dirty="0" err="1">
                <a:solidFill>
                  <a:srgbClr val="000080"/>
                </a:solidFill>
                <a:highlight>
                  <a:srgbClr val="FFFFFF"/>
                </a:highlight>
              </a:rPr>
              <a:t>$</a:t>
            </a:r>
            <a:r>
              <a:rPr lang="en-US" sz="1400" dirty="0" err="1">
                <a:solidFill>
                  <a:srgbClr val="000000"/>
                </a:solidFill>
                <a:highlight>
                  <a:srgbClr val="FFFFFF"/>
                </a:highlight>
              </a:rPr>
              <a:t>mpg,mtcars</a:t>
            </a:r>
            <a:r>
              <a:rPr lang="en-US" sz="1400" b="1" dirty="0" err="1">
                <a:solidFill>
                  <a:srgbClr val="000080"/>
                </a:solidFill>
                <a:highlight>
                  <a:srgbClr val="FFFFFF"/>
                </a:highlight>
              </a:rPr>
              <a:t>$</a:t>
            </a:r>
            <a:r>
              <a:rPr lang="en-US" sz="1400" dirty="0" err="1">
                <a:solidFill>
                  <a:srgbClr val="000000"/>
                </a:solidFill>
                <a:highlight>
                  <a:srgbClr val="FFFFFF"/>
                </a:highlight>
              </a:rPr>
              <a:t>wt</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err="1">
                <a:solidFill>
                  <a:srgbClr val="8000FF"/>
                </a:solidFill>
                <a:highlight>
                  <a:srgbClr val="FFFFFF"/>
                </a:highlight>
              </a:rPr>
              <a:t>cov</a:t>
            </a:r>
            <a:r>
              <a:rPr lang="en-US" sz="1400" b="1" dirty="0">
                <a:solidFill>
                  <a:srgbClr val="000080"/>
                </a:solidFill>
                <a:highlight>
                  <a:srgbClr val="FFFFFF"/>
                </a:highlight>
              </a:rPr>
              <a:t>(</a:t>
            </a:r>
            <a:r>
              <a:rPr lang="en-US" sz="1400" dirty="0" err="1">
                <a:solidFill>
                  <a:srgbClr val="000000"/>
                </a:solidFill>
                <a:highlight>
                  <a:srgbClr val="FFFFFF"/>
                </a:highlight>
              </a:rPr>
              <a:t>mtcars</a:t>
            </a:r>
            <a:r>
              <a:rPr lang="en-US" sz="1400" b="1" dirty="0" err="1">
                <a:solidFill>
                  <a:srgbClr val="000080"/>
                </a:solidFill>
                <a:highlight>
                  <a:srgbClr val="FFFFFF"/>
                </a:highlight>
              </a:rPr>
              <a:t>$</a:t>
            </a:r>
            <a:r>
              <a:rPr lang="en-US" sz="1400" dirty="0" err="1">
                <a:solidFill>
                  <a:srgbClr val="000000"/>
                </a:solidFill>
                <a:highlight>
                  <a:srgbClr val="FFFFFF"/>
                </a:highlight>
              </a:rPr>
              <a:t>hp,mtcars</a:t>
            </a:r>
            <a:r>
              <a:rPr lang="en-US" sz="1400" b="1" dirty="0" err="1">
                <a:solidFill>
                  <a:srgbClr val="000080"/>
                </a:solidFill>
                <a:highlight>
                  <a:srgbClr val="FFFFFF"/>
                </a:highlight>
              </a:rPr>
              <a:t>$</a:t>
            </a:r>
            <a:r>
              <a:rPr lang="en-US" sz="1400" dirty="0" err="1">
                <a:solidFill>
                  <a:srgbClr val="000000"/>
                </a:solidFill>
                <a:highlight>
                  <a:srgbClr val="FFFFFF"/>
                </a:highlight>
              </a:rPr>
              <a:t>wt</a:t>
            </a:r>
            <a:r>
              <a:rPr lang="en-US" sz="1400" b="1" dirty="0">
                <a:solidFill>
                  <a:srgbClr val="000080"/>
                </a:solidFill>
                <a:highlight>
                  <a:srgbClr val="FFFFFF"/>
                </a:highlight>
              </a:rPr>
              <a:t>)</a:t>
            </a:r>
            <a:endParaRPr lang="en-US" sz="1400" dirty="0"/>
          </a:p>
        </p:txBody>
      </p:sp>
      <p:sp>
        <p:nvSpPr>
          <p:cNvPr id="7" name="Rectangle 6"/>
          <p:cNvSpPr/>
          <p:nvPr/>
        </p:nvSpPr>
        <p:spPr>
          <a:xfrm>
            <a:off x="7010400" y="3200400"/>
            <a:ext cx="4276492" cy="369332"/>
          </a:xfrm>
          <a:prstGeom prst="rect">
            <a:avLst/>
          </a:prstGeom>
        </p:spPr>
        <p:txBody>
          <a:bodyPr wrap="none">
            <a:spAutoFit/>
          </a:bodyPr>
          <a:lstStyle/>
          <a:p>
            <a:r>
              <a:rPr lang="en-US" dirty="0" err="1"/>
              <a:t>cov</a:t>
            </a:r>
            <a:r>
              <a:rPr lang="en-US" dirty="0"/>
              <a:t>(</a:t>
            </a:r>
            <a:r>
              <a:rPr lang="en-US" dirty="0" err="1"/>
              <a:t>mtcars$mpg,mtcars$wt</a:t>
            </a:r>
            <a:r>
              <a:rPr lang="en-US" dirty="0"/>
              <a:t>)) = -5.116685</a:t>
            </a:r>
          </a:p>
        </p:txBody>
      </p:sp>
      <p:sp>
        <p:nvSpPr>
          <p:cNvPr id="9" name="Rectangle 8"/>
          <p:cNvSpPr/>
          <p:nvPr/>
        </p:nvSpPr>
        <p:spPr>
          <a:xfrm>
            <a:off x="7010400" y="3598171"/>
            <a:ext cx="3894528" cy="369332"/>
          </a:xfrm>
          <a:prstGeom prst="rect">
            <a:avLst/>
          </a:prstGeom>
        </p:spPr>
        <p:txBody>
          <a:bodyPr wrap="none">
            <a:spAutoFit/>
          </a:bodyPr>
          <a:lstStyle/>
          <a:p>
            <a:r>
              <a:rPr lang="en-US" dirty="0" err="1"/>
              <a:t>cov</a:t>
            </a:r>
            <a:r>
              <a:rPr lang="en-US" dirty="0"/>
              <a:t>(</a:t>
            </a:r>
            <a:r>
              <a:rPr lang="en-US" dirty="0" err="1"/>
              <a:t>mtcars$hp,mtcars$wt</a:t>
            </a:r>
            <a:r>
              <a:rPr lang="en-US" dirty="0"/>
              <a:t>)) = 44.19266</a:t>
            </a:r>
          </a:p>
        </p:txBody>
      </p:sp>
      <p:sp>
        <p:nvSpPr>
          <p:cNvPr id="11" name="TextBox 10"/>
          <p:cNvSpPr txBox="1"/>
          <p:nvPr/>
        </p:nvSpPr>
        <p:spPr>
          <a:xfrm>
            <a:off x="4876800" y="5029200"/>
            <a:ext cx="6705600" cy="646331"/>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solidFill>
                  <a:srgbClr val="FF0000"/>
                </a:solidFill>
              </a:rPr>
              <a:t>Interpretation</a:t>
            </a:r>
            <a:r>
              <a:rPr lang="en-US" dirty="0"/>
              <a:t>: The covariance of mpg and </a:t>
            </a:r>
            <a:r>
              <a:rPr lang="en-US" dirty="0" err="1"/>
              <a:t>wt</a:t>
            </a:r>
            <a:r>
              <a:rPr lang="en-US" dirty="0"/>
              <a:t> is -5.116685, which indicates a negative linear relationship between the two variables.</a:t>
            </a:r>
          </a:p>
        </p:txBody>
      </p:sp>
    </p:spTree>
    <p:extLst>
      <p:ext uri="{BB962C8B-B14F-4D97-AF65-F5344CB8AC3E}">
        <p14:creationId xmlns:p14="http://schemas.microsoft.com/office/powerpoint/2010/main" val="15553390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Coefficient</a:t>
            </a:r>
          </a:p>
        </p:txBody>
      </p:sp>
      <p:sp>
        <p:nvSpPr>
          <p:cNvPr id="3" name="Slide Number Placeholder 2"/>
          <p:cNvSpPr>
            <a:spLocks noGrp="1"/>
          </p:cNvSpPr>
          <p:nvPr>
            <p:ph type="sldNum" sz="quarter" idx="12"/>
          </p:nvPr>
        </p:nvSpPr>
        <p:spPr/>
        <p:txBody>
          <a:bodyPr/>
          <a:lstStyle/>
          <a:p>
            <a:fld id="{F8328964-332A-4115-BBD0-419F6E8FE1FF}" type="slidenum">
              <a:rPr lang="en-US" smtClean="0"/>
              <a:t>31</a:t>
            </a:fld>
            <a:endParaRPr lang="en-US"/>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normAutofit/>
              </a:bodyPr>
              <a:lstStyle/>
              <a:p>
                <a:r>
                  <a:rPr lang="en-US" dirty="0"/>
                  <a:t>Correlation coefficient is a </a:t>
                </a:r>
                <a:r>
                  <a:rPr lang="en-US" u="sng" dirty="0">
                    <a:solidFill>
                      <a:srgbClr val="FF0000"/>
                    </a:solidFill>
                  </a:rPr>
                  <a:t>normalized</a:t>
                </a:r>
                <a:r>
                  <a:rPr lang="en-US" dirty="0"/>
                  <a:t> measurement of the linear association between two variables.</a:t>
                </a:r>
              </a:p>
              <a:p>
                <a:pPr marL="274320" lvl="1"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𝑐𝑜𝑟</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𝑐𝑜𝑣</m:t>
                          </m:r>
                          <m:d>
                            <m:dPr>
                              <m:ctrlPr>
                                <a:rPr lang="en-US" sz="2400" i="1">
                                  <a:latin typeface="Cambria Math" panose="02040503050406030204" pitchFamily="18" charset="0"/>
                                </a:rPr>
                              </m:ctrlPr>
                            </m:dPr>
                            <m:e>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e>
                          </m:d>
                        </m:num>
                        <m:den>
                          <m:r>
                            <a:rPr lang="en-US" sz="2400" i="1">
                              <a:latin typeface="Cambria Math" panose="02040503050406030204" pitchFamily="18" charset="0"/>
                            </a:rPr>
                            <m:t>𝑠𝑑</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𝑠𝑑</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den>
                      </m:f>
                    </m:oMath>
                  </m:oMathPara>
                </a14:m>
                <a:endParaRPr lang="en-US" dirty="0"/>
              </a:p>
              <a:p>
                <a:r>
                  <a:rPr lang="en-US" dirty="0"/>
                  <a:t>The correlation coefficient can take on values between -1 and +1.</a:t>
                </a:r>
              </a:p>
              <a:p>
                <a:pPr lvl="1"/>
                <a:r>
                  <a:rPr lang="en-US" dirty="0"/>
                  <a:t>0 &lt; </a:t>
                </a:r>
                <a:r>
                  <a:rPr lang="en-US" dirty="0" err="1"/>
                  <a:t>cor</a:t>
                </a:r>
                <a:r>
                  <a:rPr lang="en-US" dirty="0"/>
                  <a:t> &lt; 1:  a positive relationship; values near 1 indicate a strong positive linear relationship.</a:t>
                </a:r>
              </a:p>
              <a:p>
                <a:pPr lvl="1"/>
                <a:r>
                  <a:rPr lang="en-US" dirty="0"/>
                  <a:t>-1 &lt; </a:t>
                </a:r>
                <a:r>
                  <a:rPr lang="en-US" dirty="0" err="1"/>
                  <a:t>cor</a:t>
                </a:r>
                <a:r>
                  <a:rPr lang="en-US" dirty="0"/>
                  <a:t> &lt; 0:  a negative relationship; values near -1 indicate a strong negative linear relationship.</a:t>
                </a:r>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a:blip r:embed="rId2"/>
                <a:stretch>
                  <a:fillRect l="-667" t="-1111" r="-1630"/>
                </a:stretch>
              </a:blipFill>
            </p:spPr>
            <p:txBody>
              <a:bodyPr/>
              <a:lstStyle/>
              <a:p>
                <a:r>
                  <a:rPr lang="en-US">
                    <a:noFill/>
                  </a:rPr>
                  <a:t> </a:t>
                </a:r>
              </a:p>
            </p:txBody>
          </p:sp>
        </mc:Fallback>
      </mc:AlternateContent>
    </p:spTree>
    <p:extLst>
      <p:ext uri="{BB962C8B-B14F-4D97-AF65-F5344CB8AC3E}">
        <p14:creationId xmlns:p14="http://schemas.microsoft.com/office/powerpoint/2010/main" val="9605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Correlation Coefficient</a:t>
            </a:r>
          </a:p>
        </p:txBody>
      </p:sp>
      <p:sp>
        <p:nvSpPr>
          <p:cNvPr id="3" name="Slide Number Placeholder 2"/>
          <p:cNvSpPr>
            <a:spLocks noGrp="1"/>
          </p:cNvSpPr>
          <p:nvPr>
            <p:ph type="sldNum" sz="quarter" idx="12"/>
          </p:nvPr>
        </p:nvSpPr>
        <p:spPr/>
        <p:txBody>
          <a:bodyPr/>
          <a:lstStyle/>
          <a:p>
            <a:fld id="{F8328964-332A-4115-BBD0-419F6E8FE1FF}" type="slidenum">
              <a:rPr lang="en-US" smtClean="0"/>
              <a:t>32</a:t>
            </a:fld>
            <a:endParaRPr lang="en-US"/>
          </a:p>
        </p:txBody>
      </p:sp>
      <p:sp>
        <p:nvSpPr>
          <p:cNvPr id="4" name="Content Placeholder 3"/>
          <p:cNvSpPr>
            <a:spLocks noGrp="1"/>
          </p:cNvSpPr>
          <p:nvPr>
            <p:ph sz="quarter" idx="1"/>
          </p:nvPr>
        </p:nvSpPr>
        <p:spPr/>
        <p:txBody>
          <a:bodyPr/>
          <a:lstStyle/>
          <a:p>
            <a:r>
              <a:rPr lang="en-US" dirty="0"/>
              <a:t>Correlation coefficient measures the </a:t>
            </a:r>
            <a:r>
              <a:rPr lang="en-US" u="sng" dirty="0"/>
              <a:t>direction</a:t>
            </a:r>
            <a:r>
              <a:rPr lang="en-US" dirty="0"/>
              <a:t> and </a:t>
            </a:r>
            <a:r>
              <a:rPr lang="en-US" u="sng" dirty="0"/>
              <a:t>strength</a:t>
            </a:r>
            <a:r>
              <a:rPr lang="en-US" dirty="0"/>
              <a:t> of the linear association between two variables</a:t>
            </a:r>
          </a:p>
          <a:p>
            <a:endParaRPr lang="en-US" dirty="0"/>
          </a:p>
          <a:p>
            <a:r>
              <a:rPr lang="en-US" dirty="0">
                <a:solidFill>
                  <a:srgbClr val="FF0000"/>
                </a:solidFill>
              </a:rPr>
              <a:t>Direction</a:t>
            </a:r>
          </a:p>
          <a:p>
            <a:pPr lvl="1"/>
            <a:r>
              <a:rPr lang="en-US" dirty="0"/>
              <a:t>Increasing (positive)</a:t>
            </a:r>
          </a:p>
          <a:p>
            <a:pPr lvl="1"/>
            <a:r>
              <a:rPr lang="en-US" dirty="0"/>
              <a:t>Decreasing (negative)</a:t>
            </a:r>
          </a:p>
          <a:p>
            <a:endParaRPr lang="en-US" dirty="0"/>
          </a:p>
          <a:p>
            <a:r>
              <a:rPr lang="en-US" dirty="0">
                <a:solidFill>
                  <a:srgbClr val="FF0000"/>
                </a:solidFill>
              </a:rPr>
              <a:t>Strength</a:t>
            </a:r>
          </a:p>
          <a:p>
            <a:pPr lvl="1"/>
            <a:r>
              <a:rPr lang="en-US" dirty="0"/>
              <a:t>How closely are X and Y related?</a:t>
            </a:r>
          </a:p>
        </p:txBody>
      </p:sp>
    </p:spTree>
    <p:extLst>
      <p:ext uri="{BB962C8B-B14F-4D97-AF65-F5344CB8AC3E}">
        <p14:creationId xmlns:p14="http://schemas.microsoft.com/office/powerpoint/2010/main" val="10325372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Code: Correlation</a:t>
            </a:r>
          </a:p>
        </p:txBody>
      </p:sp>
      <p:sp>
        <p:nvSpPr>
          <p:cNvPr id="3" name="Slide Number Placeholder 2"/>
          <p:cNvSpPr>
            <a:spLocks noGrp="1"/>
          </p:cNvSpPr>
          <p:nvPr>
            <p:ph type="sldNum" sz="quarter" idx="12"/>
          </p:nvPr>
        </p:nvSpPr>
        <p:spPr/>
        <p:txBody>
          <a:bodyPr/>
          <a:lstStyle/>
          <a:p>
            <a:fld id="{F8328964-332A-4115-BBD0-419F6E8FE1FF}" type="slidenum">
              <a:rPr lang="en-US" smtClean="0"/>
              <a:t>33</a:t>
            </a:fld>
            <a:endParaRPr lang="en-US"/>
          </a:p>
        </p:txBody>
      </p:sp>
      <p:sp>
        <p:nvSpPr>
          <p:cNvPr id="5" name="Rectangle 4"/>
          <p:cNvSpPr/>
          <p:nvPr/>
        </p:nvSpPr>
        <p:spPr>
          <a:xfrm>
            <a:off x="609600" y="1436105"/>
            <a:ext cx="5410200" cy="138499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solidFill>
                  <a:srgbClr val="008000"/>
                </a:solidFill>
                <a:highlight>
                  <a:srgbClr val="FFFFFF"/>
                </a:highlight>
              </a:rPr>
              <a:t># Manually calculate correlation coefficient</a:t>
            </a:r>
            <a:endParaRPr lang="en-US" sz="1400" dirty="0">
              <a:solidFill>
                <a:srgbClr val="000000"/>
              </a:solidFill>
              <a:highlight>
                <a:srgbClr val="FFFFFF"/>
              </a:highlight>
            </a:endParaRPr>
          </a:p>
          <a:p>
            <a:r>
              <a:rPr lang="en-US" sz="1400" dirty="0" err="1">
                <a:solidFill>
                  <a:srgbClr val="8000FF"/>
                </a:solidFill>
                <a:highlight>
                  <a:srgbClr val="FFFFFF"/>
                </a:highlight>
              </a:rPr>
              <a:t>cov</a:t>
            </a:r>
            <a:r>
              <a:rPr lang="en-US" sz="1400" b="1" dirty="0">
                <a:solidFill>
                  <a:srgbClr val="000080"/>
                </a:solidFill>
                <a:highlight>
                  <a:srgbClr val="FFFFFF"/>
                </a:highlight>
              </a:rPr>
              <a:t>(</a:t>
            </a:r>
            <a:r>
              <a:rPr lang="en-US" sz="1400" dirty="0" err="1">
                <a:solidFill>
                  <a:srgbClr val="000000"/>
                </a:solidFill>
                <a:highlight>
                  <a:srgbClr val="FFFFFF"/>
                </a:highlight>
              </a:rPr>
              <a:t>mtcars</a:t>
            </a:r>
            <a:r>
              <a:rPr lang="en-US" sz="1400" b="1" dirty="0" err="1">
                <a:solidFill>
                  <a:srgbClr val="000080"/>
                </a:solidFill>
                <a:highlight>
                  <a:srgbClr val="FFFFFF"/>
                </a:highlight>
              </a:rPr>
              <a:t>$</a:t>
            </a:r>
            <a:r>
              <a:rPr lang="en-US" sz="1400" dirty="0" err="1">
                <a:solidFill>
                  <a:srgbClr val="000000"/>
                </a:solidFill>
                <a:highlight>
                  <a:srgbClr val="FFFFFF"/>
                </a:highlight>
              </a:rPr>
              <a:t>mpg,mtcars</a:t>
            </a:r>
            <a:r>
              <a:rPr lang="en-US" sz="1400" b="1" dirty="0" err="1">
                <a:solidFill>
                  <a:srgbClr val="000080"/>
                </a:solidFill>
                <a:highlight>
                  <a:srgbClr val="FFFFFF"/>
                </a:highlight>
              </a:rPr>
              <a:t>$</a:t>
            </a:r>
            <a:r>
              <a:rPr lang="en-US" sz="1400" dirty="0" err="1">
                <a:solidFill>
                  <a:srgbClr val="000000"/>
                </a:solidFill>
                <a:highlight>
                  <a:srgbClr val="FFFFFF"/>
                </a:highlight>
              </a:rPr>
              <a:t>wt</a:t>
            </a:r>
            <a:r>
              <a:rPr lang="en-US" sz="1400" b="1" dirty="0">
                <a:solidFill>
                  <a:srgbClr val="000080"/>
                </a:solidFill>
                <a:highlight>
                  <a:srgbClr val="FFFFFF"/>
                </a:highlight>
              </a:rPr>
              <a:t>)/(</a:t>
            </a:r>
            <a:r>
              <a:rPr lang="en-US" sz="1400" dirty="0" err="1">
                <a:solidFill>
                  <a:srgbClr val="8000FF"/>
                </a:solidFill>
                <a:highlight>
                  <a:srgbClr val="FFFFFF"/>
                </a:highlight>
              </a:rPr>
              <a:t>sd</a:t>
            </a:r>
            <a:r>
              <a:rPr lang="en-US" sz="1400" b="1" dirty="0">
                <a:solidFill>
                  <a:srgbClr val="000080"/>
                </a:solidFill>
                <a:highlight>
                  <a:srgbClr val="FFFFFF"/>
                </a:highlight>
              </a:rPr>
              <a:t>(</a:t>
            </a:r>
            <a:r>
              <a:rPr lang="en-US" sz="1400" dirty="0" err="1">
                <a:solidFill>
                  <a:srgbClr val="000000"/>
                </a:solidFill>
                <a:highlight>
                  <a:srgbClr val="FFFFFF"/>
                </a:highlight>
              </a:rPr>
              <a:t>mtcars</a:t>
            </a:r>
            <a:r>
              <a:rPr lang="en-US" sz="1400" b="1" dirty="0" err="1">
                <a:solidFill>
                  <a:srgbClr val="000080"/>
                </a:solidFill>
                <a:highlight>
                  <a:srgbClr val="FFFFFF"/>
                </a:highlight>
              </a:rPr>
              <a:t>$</a:t>
            </a:r>
            <a:r>
              <a:rPr lang="en-US" sz="1400" dirty="0" err="1">
                <a:solidFill>
                  <a:srgbClr val="000000"/>
                </a:solidFill>
                <a:highlight>
                  <a:srgbClr val="FFFFFF"/>
                </a:highlight>
              </a:rPr>
              <a:t>mpg</a:t>
            </a:r>
            <a:r>
              <a:rPr lang="en-US" sz="1400" b="1" dirty="0">
                <a:solidFill>
                  <a:srgbClr val="000080"/>
                </a:solidFill>
                <a:highlight>
                  <a:srgbClr val="FFFFFF"/>
                </a:highlight>
              </a:rPr>
              <a:t>)*</a:t>
            </a:r>
            <a:r>
              <a:rPr lang="en-US" sz="1400" dirty="0" err="1">
                <a:solidFill>
                  <a:srgbClr val="8000FF"/>
                </a:solidFill>
                <a:highlight>
                  <a:srgbClr val="FFFFFF"/>
                </a:highlight>
              </a:rPr>
              <a:t>sd</a:t>
            </a:r>
            <a:r>
              <a:rPr lang="en-US" sz="1400" b="1" dirty="0">
                <a:solidFill>
                  <a:srgbClr val="000080"/>
                </a:solidFill>
                <a:highlight>
                  <a:srgbClr val="FFFFFF"/>
                </a:highlight>
              </a:rPr>
              <a:t>(</a:t>
            </a:r>
            <a:r>
              <a:rPr lang="en-US" sz="1400" dirty="0" err="1">
                <a:solidFill>
                  <a:srgbClr val="000000"/>
                </a:solidFill>
                <a:highlight>
                  <a:srgbClr val="FFFFFF"/>
                </a:highlight>
              </a:rPr>
              <a:t>mtcars</a:t>
            </a:r>
            <a:r>
              <a:rPr lang="en-US" sz="1400" b="1" dirty="0" err="1">
                <a:solidFill>
                  <a:srgbClr val="000080"/>
                </a:solidFill>
                <a:highlight>
                  <a:srgbClr val="FFFFFF"/>
                </a:highlight>
              </a:rPr>
              <a:t>$</a:t>
            </a:r>
            <a:r>
              <a:rPr lang="en-US" sz="1400" dirty="0" err="1">
                <a:solidFill>
                  <a:srgbClr val="000000"/>
                </a:solidFill>
                <a:highlight>
                  <a:srgbClr val="FFFFFF"/>
                </a:highlight>
              </a:rPr>
              <a:t>wt</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Use </a:t>
            </a:r>
            <a:r>
              <a:rPr lang="en-US" sz="1400" dirty="0" err="1">
                <a:solidFill>
                  <a:srgbClr val="008000"/>
                </a:solidFill>
                <a:highlight>
                  <a:srgbClr val="FFFFFF"/>
                </a:highlight>
              </a:rPr>
              <a:t>cor</a:t>
            </a:r>
            <a:r>
              <a:rPr lang="en-US" sz="1400" dirty="0">
                <a:solidFill>
                  <a:srgbClr val="008000"/>
                </a:solidFill>
                <a:highlight>
                  <a:srgbClr val="FFFFFF"/>
                </a:highlight>
              </a:rPr>
              <a:t>() function to calculate correlation coefficient</a:t>
            </a:r>
            <a:endParaRPr lang="en-US" sz="1400" dirty="0">
              <a:solidFill>
                <a:srgbClr val="000000"/>
              </a:solidFill>
              <a:highlight>
                <a:srgbClr val="FFFFFF"/>
              </a:highlight>
            </a:endParaRPr>
          </a:p>
          <a:p>
            <a:r>
              <a:rPr lang="en-US" sz="1400" dirty="0" err="1">
                <a:solidFill>
                  <a:srgbClr val="8000FF"/>
                </a:solidFill>
                <a:highlight>
                  <a:srgbClr val="FFFFFF"/>
                </a:highlight>
              </a:rPr>
              <a:t>cor</a:t>
            </a:r>
            <a:r>
              <a:rPr lang="en-US" sz="1400" b="1" dirty="0">
                <a:solidFill>
                  <a:srgbClr val="000080"/>
                </a:solidFill>
                <a:highlight>
                  <a:srgbClr val="FFFFFF"/>
                </a:highlight>
              </a:rPr>
              <a:t>(</a:t>
            </a:r>
            <a:r>
              <a:rPr lang="en-US" sz="1400" dirty="0" err="1">
                <a:solidFill>
                  <a:srgbClr val="000000"/>
                </a:solidFill>
                <a:highlight>
                  <a:srgbClr val="FFFFFF"/>
                </a:highlight>
              </a:rPr>
              <a:t>mtcars</a:t>
            </a:r>
            <a:r>
              <a:rPr lang="en-US" sz="1400" b="1" dirty="0" err="1">
                <a:solidFill>
                  <a:srgbClr val="000080"/>
                </a:solidFill>
                <a:highlight>
                  <a:srgbClr val="FFFFFF"/>
                </a:highlight>
              </a:rPr>
              <a:t>$</a:t>
            </a:r>
            <a:r>
              <a:rPr lang="en-US" sz="1400" dirty="0" err="1">
                <a:solidFill>
                  <a:srgbClr val="000000"/>
                </a:solidFill>
                <a:highlight>
                  <a:srgbClr val="FFFFFF"/>
                </a:highlight>
              </a:rPr>
              <a:t>mpg,mtcars</a:t>
            </a:r>
            <a:r>
              <a:rPr lang="en-US" sz="1400" b="1" dirty="0" err="1">
                <a:solidFill>
                  <a:srgbClr val="000080"/>
                </a:solidFill>
                <a:highlight>
                  <a:srgbClr val="FFFFFF"/>
                </a:highlight>
              </a:rPr>
              <a:t>$</a:t>
            </a:r>
            <a:r>
              <a:rPr lang="en-US" sz="1400" dirty="0" err="1">
                <a:solidFill>
                  <a:srgbClr val="000000"/>
                </a:solidFill>
                <a:highlight>
                  <a:srgbClr val="FFFFFF"/>
                </a:highlight>
              </a:rPr>
              <a:t>wt</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err="1">
                <a:solidFill>
                  <a:srgbClr val="8000FF"/>
                </a:solidFill>
                <a:highlight>
                  <a:srgbClr val="FFFFFF"/>
                </a:highlight>
              </a:rPr>
              <a:t>cor</a:t>
            </a:r>
            <a:r>
              <a:rPr lang="en-US" sz="1400" b="1" dirty="0">
                <a:solidFill>
                  <a:srgbClr val="000080"/>
                </a:solidFill>
                <a:highlight>
                  <a:srgbClr val="FFFFFF"/>
                </a:highlight>
              </a:rPr>
              <a:t>(</a:t>
            </a:r>
            <a:r>
              <a:rPr lang="en-US" sz="1400" dirty="0" err="1">
                <a:solidFill>
                  <a:srgbClr val="000000"/>
                </a:solidFill>
                <a:highlight>
                  <a:srgbClr val="FFFFFF"/>
                </a:highlight>
              </a:rPr>
              <a:t>mtcars</a:t>
            </a:r>
            <a:r>
              <a:rPr lang="en-US" sz="1400" b="1" dirty="0" err="1">
                <a:solidFill>
                  <a:srgbClr val="000080"/>
                </a:solidFill>
                <a:highlight>
                  <a:srgbClr val="FFFFFF"/>
                </a:highlight>
              </a:rPr>
              <a:t>$</a:t>
            </a:r>
            <a:r>
              <a:rPr lang="en-US" sz="1400" dirty="0" err="1">
                <a:solidFill>
                  <a:srgbClr val="000000"/>
                </a:solidFill>
                <a:highlight>
                  <a:srgbClr val="FFFFFF"/>
                </a:highlight>
              </a:rPr>
              <a:t>hp,mtcars</a:t>
            </a:r>
            <a:r>
              <a:rPr lang="en-US" sz="1400" b="1" dirty="0" err="1">
                <a:solidFill>
                  <a:srgbClr val="000080"/>
                </a:solidFill>
                <a:highlight>
                  <a:srgbClr val="FFFFFF"/>
                </a:highlight>
              </a:rPr>
              <a:t>$</a:t>
            </a:r>
            <a:r>
              <a:rPr lang="en-US" sz="1400" dirty="0" err="1">
                <a:solidFill>
                  <a:srgbClr val="000000"/>
                </a:solidFill>
                <a:highlight>
                  <a:srgbClr val="FFFFFF"/>
                </a:highlight>
              </a:rPr>
              <a:t>wt</a:t>
            </a:r>
            <a:r>
              <a:rPr lang="en-US" sz="1400" b="1" dirty="0">
                <a:solidFill>
                  <a:srgbClr val="000080"/>
                </a:solidFill>
                <a:highlight>
                  <a:srgbClr val="FFFFFF"/>
                </a:highlight>
              </a:rPr>
              <a:t>)</a:t>
            </a:r>
            <a:endParaRPr lang="en-US" sz="1400" dirty="0"/>
          </a:p>
        </p:txBody>
      </p:sp>
      <p:sp>
        <p:nvSpPr>
          <p:cNvPr id="6" name="Rectangle 5"/>
          <p:cNvSpPr/>
          <p:nvPr/>
        </p:nvSpPr>
        <p:spPr>
          <a:xfrm>
            <a:off x="4495800" y="3184905"/>
            <a:ext cx="4276492" cy="369332"/>
          </a:xfrm>
          <a:prstGeom prst="rect">
            <a:avLst/>
          </a:prstGeom>
        </p:spPr>
        <p:txBody>
          <a:bodyPr wrap="none">
            <a:spAutoFit/>
          </a:bodyPr>
          <a:lstStyle/>
          <a:p>
            <a:r>
              <a:rPr lang="en-US" dirty="0" err="1"/>
              <a:t>cor</a:t>
            </a:r>
            <a:r>
              <a:rPr lang="en-US" dirty="0"/>
              <a:t>(</a:t>
            </a:r>
            <a:r>
              <a:rPr lang="en-US" dirty="0" err="1"/>
              <a:t>mtcars$mpg,mtcars$wt</a:t>
            </a:r>
            <a:r>
              <a:rPr lang="en-US" dirty="0"/>
              <a:t>)) = -0.8676594</a:t>
            </a:r>
          </a:p>
        </p:txBody>
      </p:sp>
      <p:sp>
        <p:nvSpPr>
          <p:cNvPr id="7" name="Rectangle 6"/>
          <p:cNvSpPr/>
          <p:nvPr/>
        </p:nvSpPr>
        <p:spPr>
          <a:xfrm>
            <a:off x="4495800" y="3571008"/>
            <a:ext cx="4002571" cy="369332"/>
          </a:xfrm>
          <a:prstGeom prst="rect">
            <a:avLst/>
          </a:prstGeom>
        </p:spPr>
        <p:txBody>
          <a:bodyPr wrap="none">
            <a:spAutoFit/>
          </a:bodyPr>
          <a:lstStyle/>
          <a:p>
            <a:r>
              <a:rPr lang="en-US" dirty="0" err="1"/>
              <a:t>cor</a:t>
            </a:r>
            <a:r>
              <a:rPr lang="en-US" dirty="0"/>
              <a:t>(</a:t>
            </a:r>
            <a:r>
              <a:rPr lang="en-US" dirty="0" err="1"/>
              <a:t>mtcars$hp,mtcars$wt</a:t>
            </a:r>
            <a:r>
              <a:rPr lang="en-US" dirty="0"/>
              <a:t>)) = 0.6587479</a:t>
            </a:r>
          </a:p>
        </p:txBody>
      </p:sp>
      <p:sp>
        <p:nvSpPr>
          <p:cNvPr id="8" name="TextBox 7"/>
          <p:cNvSpPr txBox="1"/>
          <p:nvPr/>
        </p:nvSpPr>
        <p:spPr>
          <a:xfrm>
            <a:off x="4572000" y="4191000"/>
            <a:ext cx="6934200" cy="1600438"/>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solidFill>
                  <a:srgbClr val="FF0000"/>
                </a:solidFill>
              </a:rPr>
              <a:t>Interpretation</a:t>
            </a:r>
            <a:r>
              <a:rPr lang="en-US" dirty="0"/>
              <a:t>: </a:t>
            </a:r>
          </a:p>
          <a:p>
            <a:pPr marL="285750" indent="-285750">
              <a:buFont typeface="Wingdings" panose="05000000000000000000" pitchFamily="2" charset="2"/>
              <a:buChar char="Ø"/>
            </a:pPr>
            <a:r>
              <a:rPr lang="en-US" sz="1600" dirty="0"/>
              <a:t>The correlation coefficient of mpg and </a:t>
            </a:r>
            <a:r>
              <a:rPr lang="en-US" sz="1600" dirty="0" err="1"/>
              <a:t>wt</a:t>
            </a:r>
            <a:r>
              <a:rPr lang="en-US" sz="1600" dirty="0"/>
              <a:t> is -0.8676594, which indicates a strong negative linear relationship between the two variables.</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The correlation coefficient of </a:t>
            </a:r>
            <a:r>
              <a:rPr lang="en-US" sz="1600" dirty="0" err="1"/>
              <a:t>hp</a:t>
            </a:r>
            <a:r>
              <a:rPr lang="en-US" sz="1600" dirty="0"/>
              <a:t> and </a:t>
            </a:r>
            <a:r>
              <a:rPr lang="en-US" sz="1600" dirty="0" err="1"/>
              <a:t>wt</a:t>
            </a:r>
            <a:r>
              <a:rPr lang="en-US" sz="1600" dirty="0"/>
              <a:t> is 0.6587479, which indicates a moderate positive linear relationship between the two variables.</a:t>
            </a:r>
          </a:p>
        </p:txBody>
      </p:sp>
    </p:spTree>
    <p:extLst>
      <p:ext uri="{BB962C8B-B14F-4D97-AF65-F5344CB8AC3E}">
        <p14:creationId xmlns:p14="http://schemas.microsoft.com/office/powerpoint/2010/main" val="2259209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096000" y="1371600"/>
            <a:ext cx="5084635" cy="4568232"/>
          </a:xfrm>
          <a:prstGeom prst="rect">
            <a:avLst/>
          </a:prstGeom>
        </p:spPr>
      </p:pic>
      <p:sp>
        <p:nvSpPr>
          <p:cNvPr id="2" name="Title 1"/>
          <p:cNvSpPr>
            <a:spLocks noGrp="1"/>
          </p:cNvSpPr>
          <p:nvPr>
            <p:ph type="title"/>
          </p:nvPr>
        </p:nvSpPr>
        <p:spPr/>
        <p:txBody>
          <a:bodyPr/>
          <a:lstStyle/>
          <a:p>
            <a:r>
              <a:rPr lang="en-US" dirty="0"/>
              <a:t>Visualization of Correlation Matrix</a:t>
            </a:r>
          </a:p>
        </p:txBody>
      </p:sp>
      <p:sp>
        <p:nvSpPr>
          <p:cNvPr id="3" name="Slide Number Placeholder 2"/>
          <p:cNvSpPr>
            <a:spLocks noGrp="1"/>
          </p:cNvSpPr>
          <p:nvPr>
            <p:ph type="sldNum" sz="quarter" idx="12"/>
          </p:nvPr>
        </p:nvSpPr>
        <p:spPr/>
        <p:txBody>
          <a:bodyPr/>
          <a:lstStyle/>
          <a:p>
            <a:fld id="{F8328964-332A-4115-BBD0-419F6E8FE1FF}" type="slidenum">
              <a:rPr lang="en-US" smtClean="0"/>
              <a:t>34</a:t>
            </a:fld>
            <a:endParaRPr lang="en-US"/>
          </a:p>
        </p:txBody>
      </p:sp>
      <p:sp>
        <p:nvSpPr>
          <p:cNvPr id="5" name="Rectangle 4"/>
          <p:cNvSpPr/>
          <p:nvPr/>
        </p:nvSpPr>
        <p:spPr>
          <a:xfrm>
            <a:off x="609600" y="2819400"/>
            <a:ext cx="5334000" cy="7386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solidFill>
                  <a:srgbClr val="008000"/>
                </a:solidFill>
                <a:highlight>
                  <a:srgbClr val="FFFFFF"/>
                </a:highlight>
                <a:latin typeface="Courier New" panose="02070309020205020404" pitchFamily="49" charset="0"/>
              </a:rPr>
              <a:t># </a:t>
            </a:r>
            <a:r>
              <a:rPr lang="en-US" sz="1400" dirty="0" err="1">
                <a:solidFill>
                  <a:srgbClr val="008000"/>
                </a:solidFill>
                <a:highlight>
                  <a:srgbClr val="FFFFFF"/>
                </a:highlight>
                <a:latin typeface="Courier New" panose="02070309020205020404" pitchFamily="49" charset="0"/>
              </a:rPr>
              <a:t>install.packages</a:t>
            </a:r>
            <a:r>
              <a:rPr lang="en-US" sz="1400" dirty="0">
                <a:solidFill>
                  <a:srgbClr val="008000"/>
                </a:solidFill>
                <a:highlight>
                  <a:srgbClr val="FFFFFF"/>
                </a:highlight>
                <a:latin typeface="Courier New" panose="02070309020205020404" pitchFamily="49" charset="0"/>
              </a:rPr>
              <a:t>("</a:t>
            </a:r>
            <a:r>
              <a:rPr lang="en-US" sz="1400" dirty="0" err="1">
                <a:solidFill>
                  <a:srgbClr val="008000"/>
                </a:solidFill>
                <a:highlight>
                  <a:srgbClr val="FFFFFF"/>
                </a:highlight>
                <a:latin typeface="Courier New" panose="02070309020205020404" pitchFamily="49" charset="0"/>
              </a:rPr>
              <a:t>corrplot</a:t>
            </a:r>
            <a:r>
              <a:rPr lang="en-US" sz="1400" dirty="0">
                <a:solidFill>
                  <a:srgbClr val="00800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a:solidFill>
                  <a:srgbClr val="8000FF"/>
                </a:solidFill>
                <a:highlight>
                  <a:srgbClr val="FFFFFF"/>
                </a:highlight>
                <a:latin typeface="Courier New" panose="02070309020205020404" pitchFamily="49" charset="0"/>
              </a:rPr>
              <a:t>library</a:t>
            </a:r>
            <a:r>
              <a:rPr lang="en-US" sz="1400" b="1" dirty="0">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corrplot</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a:p>
            <a:r>
              <a:rPr lang="en-US" sz="1400" dirty="0" err="1">
                <a:solidFill>
                  <a:srgbClr val="000000"/>
                </a:solidFill>
                <a:highlight>
                  <a:srgbClr val="FFFFFF"/>
                </a:highlight>
                <a:latin typeface="Courier New" panose="02070309020205020404" pitchFamily="49" charset="0"/>
              </a:rPr>
              <a:t>corrplot</a:t>
            </a:r>
            <a:r>
              <a:rPr lang="en-US" sz="1400" b="1" dirty="0">
                <a:solidFill>
                  <a:srgbClr val="000080"/>
                </a:solidFill>
                <a:highlight>
                  <a:srgbClr val="FFFFFF"/>
                </a:highlight>
                <a:latin typeface="Courier New" panose="02070309020205020404" pitchFamily="49" charset="0"/>
              </a:rPr>
              <a:t>(</a:t>
            </a:r>
            <a:r>
              <a:rPr lang="en-US" sz="1400" dirty="0" err="1">
                <a:solidFill>
                  <a:srgbClr val="8000FF"/>
                </a:solidFill>
                <a:highlight>
                  <a:srgbClr val="FFFFFF"/>
                </a:highlight>
                <a:latin typeface="Courier New" panose="02070309020205020404" pitchFamily="49" charset="0"/>
              </a:rPr>
              <a:t>cor</a:t>
            </a:r>
            <a:r>
              <a:rPr lang="en-US" sz="1400" b="1" dirty="0">
                <a:solidFill>
                  <a:srgbClr val="000080"/>
                </a:solidFill>
                <a:highlight>
                  <a:srgbClr val="FFFFFF"/>
                </a:highlight>
                <a:latin typeface="Courier New" panose="02070309020205020404" pitchFamily="49" charset="0"/>
              </a:rPr>
              <a:t>(</a:t>
            </a:r>
            <a:r>
              <a:rPr lang="en-US" sz="1400" dirty="0" err="1">
                <a:solidFill>
                  <a:srgbClr val="000000"/>
                </a:solidFill>
                <a:highlight>
                  <a:srgbClr val="FFFFFF"/>
                </a:highlight>
                <a:latin typeface="Courier New" panose="02070309020205020404" pitchFamily="49" charset="0"/>
              </a:rPr>
              <a:t>mtcars</a:t>
            </a:r>
            <a:r>
              <a:rPr lang="en-US" sz="1400" b="1" dirty="0">
                <a:solidFill>
                  <a:srgbClr val="000080"/>
                </a:solidFill>
                <a:highlight>
                  <a:srgbClr val="FFFFFF"/>
                </a:highlight>
                <a:latin typeface="Courier New" panose="02070309020205020404" pitchFamily="49" charset="0"/>
              </a:rPr>
              <a:t>)</a:t>
            </a:r>
            <a:r>
              <a:rPr lang="en-US" sz="1400" dirty="0">
                <a:solidFill>
                  <a:srgbClr val="000000"/>
                </a:solidFill>
                <a:highlight>
                  <a:srgbClr val="FFFFFF"/>
                </a:highlight>
                <a:latin typeface="Courier New" panose="02070309020205020404" pitchFamily="49" charset="0"/>
              </a:rPr>
              <a:t>, method</a:t>
            </a:r>
            <a:r>
              <a:rPr lang="en-US" sz="1400" b="1" dirty="0">
                <a:solidFill>
                  <a:srgbClr val="000080"/>
                </a:solidFill>
                <a:highlight>
                  <a:srgbClr val="FFFFFF"/>
                </a:highlight>
                <a:latin typeface="Courier New" panose="02070309020205020404" pitchFamily="49" charset="0"/>
              </a:rPr>
              <a:t>=</a:t>
            </a:r>
            <a:r>
              <a:rPr lang="en-US" sz="1400" dirty="0">
                <a:solidFill>
                  <a:srgbClr val="808080"/>
                </a:solidFill>
                <a:highlight>
                  <a:srgbClr val="FFFFFF"/>
                </a:highlight>
                <a:latin typeface="Courier New" panose="02070309020205020404" pitchFamily="49" charset="0"/>
              </a:rPr>
              <a:t>"number"</a:t>
            </a:r>
            <a:r>
              <a:rPr lang="en-US" sz="1400" dirty="0">
                <a:solidFill>
                  <a:srgbClr val="000000"/>
                </a:solidFill>
                <a:highlight>
                  <a:srgbClr val="FFFFFF"/>
                </a:highlight>
                <a:latin typeface="Courier New" panose="02070309020205020404" pitchFamily="49" charset="0"/>
              </a:rPr>
              <a:t>, </a:t>
            </a:r>
            <a:r>
              <a:rPr lang="en-US" sz="1400" dirty="0" err="1">
                <a:solidFill>
                  <a:srgbClr val="000000"/>
                </a:solidFill>
                <a:highlight>
                  <a:srgbClr val="FFFFFF"/>
                </a:highlight>
                <a:latin typeface="Courier New" panose="02070309020205020404" pitchFamily="49" charset="0"/>
              </a:rPr>
              <a:t>tl.cex</a:t>
            </a:r>
            <a:r>
              <a:rPr lang="en-US" sz="1400" b="1" dirty="0">
                <a:solidFill>
                  <a:srgbClr val="000080"/>
                </a:solidFill>
                <a:highlight>
                  <a:srgbClr val="FFFFFF"/>
                </a:highlight>
                <a:latin typeface="Courier New" panose="02070309020205020404" pitchFamily="49" charset="0"/>
              </a:rPr>
              <a:t>=</a:t>
            </a:r>
            <a:r>
              <a:rPr lang="en-US" sz="1400" dirty="0">
                <a:solidFill>
                  <a:srgbClr val="FF8000"/>
                </a:solidFill>
                <a:highlight>
                  <a:srgbClr val="FFFFFF"/>
                </a:highlight>
                <a:latin typeface="Courier New" panose="02070309020205020404" pitchFamily="49" charset="0"/>
              </a:rPr>
              <a:t>1</a:t>
            </a:r>
            <a:r>
              <a:rPr lang="en-US" sz="1400" b="1" dirty="0">
                <a:solidFill>
                  <a:srgbClr val="000080"/>
                </a:solidFill>
                <a:highlight>
                  <a:srgbClr val="FFFFFF"/>
                </a:highlight>
                <a:latin typeface="Courier New" panose="02070309020205020404" pitchFamily="49" charset="0"/>
              </a:rPr>
              <a:t>)</a:t>
            </a:r>
            <a:endParaRPr lang="en-US" sz="1400" dirty="0">
              <a:solidFill>
                <a:srgbClr val="000000"/>
              </a:solidFill>
              <a:highlight>
                <a:srgbClr val="FFFFFF"/>
              </a:highlight>
              <a:latin typeface="Courier New" panose="02070309020205020404" pitchFamily="49" charset="0"/>
            </a:endParaRPr>
          </a:p>
        </p:txBody>
      </p:sp>
    </p:spTree>
    <p:extLst>
      <p:ext uri="{BB962C8B-B14F-4D97-AF65-F5344CB8AC3E}">
        <p14:creationId xmlns:p14="http://schemas.microsoft.com/office/powerpoint/2010/main" val="1028819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505200" y="1491066"/>
            <a:ext cx="5330952" cy="4892786"/>
          </a:xfrm>
          <a:prstGeom prst="rect">
            <a:avLst/>
          </a:prstGeom>
        </p:spPr>
      </p:pic>
      <p:sp>
        <p:nvSpPr>
          <p:cNvPr id="2" name="Title 1"/>
          <p:cNvSpPr>
            <a:spLocks noGrp="1"/>
          </p:cNvSpPr>
          <p:nvPr>
            <p:ph type="title"/>
          </p:nvPr>
        </p:nvSpPr>
        <p:spPr/>
        <p:txBody>
          <a:bodyPr/>
          <a:lstStyle/>
          <a:p>
            <a:r>
              <a:rPr lang="en-US" dirty="0"/>
              <a:t>(cont.)</a:t>
            </a:r>
          </a:p>
        </p:txBody>
      </p:sp>
      <p:sp>
        <p:nvSpPr>
          <p:cNvPr id="3" name="Slide Number Placeholder 2"/>
          <p:cNvSpPr>
            <a:spLocks noGrp="1"/>
          </p:cNvSpPr>
          <p:nvPr>
            <p:ph type="sldNum" sz="quarter" idx="12"/>
          </p:nvPr>
        </p:nvSpPr>
        <p:spPr/>
        <p:txBody>
          <a:bodyPr/>
          <a:lstStyle/>
          <a:p>
            <a:fld id="{F8328964-332A-4115-BBD0-419F6E8FE1FF}" type="slidenum">
              <a:rPr lang="en-US" smtClean="0"/>
              <a:t>35</a:t>
            </a:fld>
            <a:endParaRPr lang="en-US"/>
          </a:p>
        </p:txBody>
      </p:sp>
      <p:sp>
        <p:nvSpPr>
          <p:cNvPr id="5" name="Rectangle 4"/>
          <p:cNvSpPr/>
          <p:nvPr/>
        </p:nvSpPr>
        <p:spPr>
          <a:xfrm>
            <a:off x="2590800" y="1121734"/>
            <a:ext cx="7162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dirty="0" err="1">
                <a:solidFill>
                  <a:srgbClr val="000000"/>
                </a:solidFill>
                <a:highlight>
                  <a:srgbClr val="FFFFFF"/>
                </a:highlight>
                <a:latin typeface="Courier New" panose="02070309020205020404" pitchFamily="49" charset="0"/>
              </a:rPr>
              <a:t>corrplot</a:t>
            </a:r>
            <a:r>
              <a:rPr lang="en-US" b="1" dirty="0">
                <a:solidFill>
                  <a:srgbClr val="000080"/>
                </a:solidFill>
                <a:highlight>
                  <a:srgbClr val="FFFFFF"/>
                </a:highlight>
                <a:latin typeface="Courier New" panose="02070309020205020404" pitchFamily="49" charset="0"/>
              </a:rPr>
              <a:t>(</a:t>
            </a:r>
            <a:r>
              <a:rPr lang="en-US" dirty="0" err="1">
                <a:solidFill>
                  <a:srgbClr val="8000FF"/>
                </a:solidFill>
                <a:highlight>
                  <a:srgbClr val="FFFFFF"/>
                </a:highlight>
                <a:latin typeface="Courier New" panose="02070309020205020404" pitchFamily="49" charset="0"/>
              </a:rPr>
              <a:t>cor</a:t>
            </a:r>
            <a:r>
              <a:rPr lang="en-US" b="1" dirty="0">
                <a:solidFill>
                  <a:srgbClr val="000080"/>
                </a:solidFill>
                <a:highlight>
                  <a:srgbClr val="FFFFFF"/>
                </a:highlight>
                <a:latin typeface="Courier New" panose="02070309020205020404" pitchFamily="49" charset="0"/>
              </a:rPr>
              <a:t>(</a:t>
            </a:r>
            <a:r>
              <a:rPr lang="en-US" dirty="0" err="1">
                <a:solidFill>
                  <a:srgbClr val="000000"/>
                </a:solidFill>
                <a:highlight>
                  <a:srgbClr val="FFFFFF"/>
                </a:highlight>
                <a:latin typeface="Courier New" panose="02070309020205020404" pitchFamily="49" charset="0"/>
              </a:rPr>
              <a:t>mtcars</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method</a:t>
            </a:r>
            <a:r>
              <a:rPr lang="en-US" b="1" dirty="0">
                <a:solidFill>
                  <a:srgbClr val="000080"/>
                </a:solidFill>
                <a:highlight>
                  <a:srgbClr val="FFFFFF"/>
                </a:highlight>
                <a:latin typeface="Courier New" panose="02070309020205020404" pitchFamily="49" charset="0"/>
              </a:rPr>
              <a:t>=</a:t>
            </a:r>
            <a:r>
              <a:rPr lang="en-US" dirty="0">
                <a:solidFill>
                  <a:srgbClr val="808080"/>
                </a:solidFill>
                <a:highlight>
                  <a:srgbClr val="FFFFFF"/>
                </a:highlight>
                <a:latin typeface="Courier New" panose="02070309020205020404" pitchFamily="49" charset="0"/>
              </a:rPr>
              <a:t>"ellipse"</a:t>
            </a:r>
            <a:r>
              <a:rPr lang="en-US" dirty="0">
                <a:solidFill>
                  <a:srgbClr val="000000"/>
                </a:solidFill>
                <a:highlight>
                  <a:srgbClr val="FFFFFF"/>
                </a:highlight>
                <a:latin typeface="Courier New" panose="02070309020205020404" pitchFamily="49" charset="0"/>
              </a:rPr>
              <a:t>, </a:t>
            </a:r>
            <a:r>
              <a:rPr lang="en-US" dirty="0" err="1">
                <a:solidFill>
                  <a:srgbClr val="000000"/>
                </a:solidFill>
                <a:highlight>
                  <a:srgbClr val="FFFFFF"/>
                </a:highlight>
                <a:latin typeface="Courier New" panose="02070309020205020404" pitchFamily="49" charset="0"/>
              </a:rPr>
              <a:t>tl.cex</a:t>
            </a:r>
            <a:r>
              <a:rPr lang="en-US" dirty="0">
                <a:solidFill>
                  <a:srgbClr val="000000"/>
                </a:solidFill>
                <a:highlight>
                  <a:srgbClr val="FFFFFF"/>
                </a:highlight>
                <a:latin typeface="Courier New" panose="02070309020205020404" pitchFamily="49" charset="0"/>
              </a:rPr>
              <a:t> </a:t>
            </a:r>
            <a:r>
              <a:rPr lang="en-US" b="1" dirty="0">
                <a:solidFill>
                  <a:srgbClr val="000080"/>
                </a:solidFill>
                <a:highlight>
                  <a:srgbClr val="FFFFFF"/>
                </a:highlight>
                <a:latin typeface="Courier New" panose="02070309020205020404" pitchFamily="49" charset="0"/>
              </a:rPr>
              <a:t>=</a:t>
            </a:r>
            <a:r>
              <a:rPr lang="en-US" dirty="0">
                <a:solidFill>
                  <a:srgbClr val="000000"/>
                </a:solidFill>
                <a:highlight>
                  <a:srgbClr val="FFFFFF"/>
                </a:highlight>
                <a:latin typeface="Courier New" panose="02070309020205020404" pitchFamily="49" charset="0"/>
              </a:rPr>
              <a:t> </a:t>
            </a:r>
            <a:r>
              <a:rPr lang="en-US" dirty="0">
                <a:solidFill>
                  <a:srgbClr val="FF8000"/>
                </a:solidFill>
                <a:highlight>
                  <a:srgbClr val="FFFFFF"/>
                </a:highlight>
                <a:latin typeface="Courier New" panose="02070309020205020404" pitchFamily="49" charset="0"/>
              </a:rPr>
              <a:t>1</a:t>
            </a:r>
            <a:r>
              <a:rPr lang="en-US" b="1" dirty="0">
                <a:solidFill>
                  <a:srgbClr val="000080"/>
                </a:solidFill>
                <a:highlight>
                  <a:srgbClr val="FFFFFF"/>
                </a:highlight>
                <a:latin typeface="Courier New" panose="02070309020205020404" pitchFamily="49" charset="0"/>
              </a:rPr>
              <a:t>)</a:t>
            </a:r>
            <a:endParaRPr lang="en-US" dirty="0"/>
          </a:p>
        </p:txBody>
      </p:sp>
    </p:spTree>
    <p:extLst>
      <p:ext uri="{BB962C8B-B14F-4D97-AF65-F5344CB8AC3E}">
        <p14:creationId xmlns:p14="http://schemas.microsoft.com/office/powerpoint/2010/main" val="1680690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errors of correlation - linearity</a:t>
            </a:r>
            <a:endParaRPr lang="en-US" dirty="0"/>
          </a:p>
        </p:txBody>
      </p:sp>
      <p:sp>
        <p:nvSpPr>
          <p:cNvPr id="3" name="Slide Number Placeholder 2"/>
          <p:cNvSpPr>
            <a:spLocks noGrp="1"/>
          </p:cNvSpPr>
          <p:nvPr>
            <p:ph type="sldNum" sz="quarter" idx="12"/>
          </p:nvPr>
        </p:nvSpPr>
        <p:spPr/>
        <p:txBody>
          <a:bodyPr/>
          <a:lstStyle/>
          <a:p>
            <a:fld id="{F8328964-332A-4115-BBD0-419F6E8FE1FF}" type="slidenum">
              <a:rPr lang="en-US" smtClean="0"/>
              <a:t>36</a:t>
            </a:fld>
            <a:endParaRPr lang="en-US"/>
          </a:p>
        </p:txBody>
      </p:sp>
      <p:sp>
        <p:nvSpPr>
          <p:cNvPr id="4" name="Content Placeholder 3"/>
          <p:cNvSpPr>
            <a:spLocks noGrp="1"/>
          </p:cNvSpPr>
          <p:nvPr>
            <p:ph sz="quarter" idx="1"/>
          </p:nvPr>
        </p:nvSpPr>
        <p:spPr>
          <a:xfrm>
            <a:off x="609600" y="1219200"/>
            <a:ext cx="6248400" cy="4937760"/>
          </a:xfrm>
        </p:spPr>
        <p:txBody>
          <a:bodyPr>
            <a:normAutofit fontScale="92500" lnSpcReduction="10000"/>
          </a:bodyPr>
          <a:lstStyle/>
          <a:p>
            <a:r>
              <a:rPr lang="en-US" dirty="0" smtClean="0"/>
              <a:t>Correlation </a:t>
            </a:r>
            <a:r>
              <a:rPr lang="en-US" dirty="0"/>
              <a:t>coefficient is the measure of the linear relationship between two variables. However, while many pairs of variables have a linear relationship, some do not. </a:t>
            </a:r>
            <a:endParaRPr lang="en-US" dirty="0" smtClean="0"/>
          </a:p>
          <a:p>
            <a:r>
              <a:rPr lang="en-US" dirty="0"/>
              <a:t>We call these non-linear relationships </a:t>
            </a:r>
            <a:r>
              <a:rPr lang="en-US" dirty="0" smtClean="0">
                <a:solidFill>
                  <a:srgbClr val="FF0000"/>
                </a:solidFill>
              </a:rPr>
              <a:t>curvilinear </a:t>
            </a:r>
            <a:r>
              <a:rPr lang="en-US" dirty="0">
                <a:solidFill>
                  <a:srgbClr val="FF0000"/>
                </a:solidFill>
              </a:rPr>
              <a:t>relationships</a:t>
            </a:r>
            <a:r>
              <a:rPr lang="en-US" dirty="0" smtClean="0"/>
              <a:t>.</a:t>
            </a:r>
          </a:p>
          <a:p>
            <a:r>
              <a:rPr lang="en-US" dirty="0"/>
              <a:t>If we graphed performance against anxiety, we would see that anxiety has a strong affect on performance. However, if we calculated the correlation coefficient, we would arrive at a figure around zero. </a:t>
            </a:r>
            <a:endParaRPr lang="en-US" dirty="0" smtClean="0"/>
          </a:p>
          <a:p>
            <a:r>
              <a:rPr lang="en-US" dirty="0"/>
              <a:t>Therefore, the correlation coefficient is not always the best statistic to use to understand the relationship between variables.</a:t>
            </a:r>
          </a:p>
        </p:txBody>
      </p:sp>
      <p:pic>
        <p:nvPicPr>
          <p:cNvPr id="5" name="Picture 4"/>
          <p:cNvPicPr>
            <a:picLocks noChangeAspect="1"/>
          </p:cNvPicPr>
          <p:nvPr/>
        </p:nvPicPr>
        <p:blipFill>
          <a:blip r:embed="rId2"/>
          <a:stretch>
            <a:fillRect/>
          </a:stretch>
        </p:blipFill>
        <p:spPr>
          <a:xfrm>
            <a:off x="7262804" y="2209800"/>
            <a:ext cx="4319596" cy="3124200"/>
          </a:xfrm>
          <a:prstGeom prst="rect">
            <a:avLst/>
          </a:prstGeom>
        </p:spPr>
      </p:pic>
      <p:sp>
        <p:nvSpPr>
          <p:cNvPr id="6" name="Rectangle 5"/>
          <p:cNvSpPr/>
          <p:nvPr/>
        </p:nvSpPr>
        <p:spPr>
          <a:xfrm>
            <a:off x="1828800" y="6432208"/>
            <a:ext cx="9658096" cy="307777"/>
          </a:xfrm>
          <a:prstGeom prst="rect">
            <a:avLst/>
          </a:prstGeom>
        </p:spPr>
        <p:txBody>
          <a:bodyPr wrap="square">
            <a:spAutoFit/>
          </a:bodyPr>
          <a:lstStyle/>
          <a:p>
            <a:r>
              <a:rPr lang="en-US" sz="1400" dirty="0"/>
              <a:t>https://www.ck12.org/statistics/scatter-plots-and-linear-correlation/lesson/Scatter-Plots-and-Linear-Correlation-ADV-PST/</a:t>
            </a:r>
          </a:p>
        </p:txBody>
      </p:sp>
    </p:spTree>
    <p:extLst>
      <p:ext uri="{BB962C8B-B14F-4D97-AF65-F5344CB8AC3E}">
        <p14:creationId xmlns:p14="http://schemas.microsoft.com/office/powerpoint/2010/main" val="12961930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Note: Correctly Interpret Covariance and Correlation</a:t>
            </a:r>
          </a:p>
        </p:txBody>
      </p:sp>
      <p:sp>
        <p:nvSpPr>
          <p:cNvPr id="3" name="Slide Number Placeholder 2"/>
          <p:cNvSpPr>
            <a:spLocks noGrp="1"/>
          </p:cNvSpPr>
          <p:nvPr>
            <p:ph type="sldNum" sz="quarter" idx="12"/>
          </p:nvPr>
        </p:nvSpPr>
        <p:spPr/>
        <p:txBody>
          <a:bodyPr/>
          <a:lstStyle/>
          <a:p>
            <a:fld id="{F8328964-332A-4115-BBD0-419F6E8FE1FF}" type="slidenum">
              <a:rPr lang="en-US" smtClean="0"/>
              <a:t>37</a:t>
            </a:fld>
            <a:endParaRPr lang="en-US"/>
          </a:p>
        </p:txBody>
      </p:sp>
      <p:sp>
        <p:nvSpPr>
          <p:cNvPr id="4" name="Content Placeholder 3"/>
          <p:cNvSpPr>
            <a:spLocks noGrp="1"/>
          </p:cNvSpPr>
          <p:nvPr>
            <p:ph sz="quarter" idx="1"/>
          </p:nvPr>
        </p:nvSpPr>
        <p:spPr>
          <a:xfrm>
            <a:off x="609600" y="1219200"/>
            <a:ext cx="10972800" cy="1219200"/>
          </a:xfrm>
        </p:spPr>
        <p:txBody>
          <a:bodyPr>
            <a:normAutofit fontScale="92500" lnSpcReduction="10000"/>
          </a:bodyPr>
          <a:lstStyle/>
          <a:p>
            <a:r>
              <a:rPr lang="en-US" dirty="0"/>
              <a:t>Covariance and correlation can only measure </a:t>
            </a:r>
            <a:r>
              <a:rPr lang="en-US" u="sng" dirty="0">
                <a:solidFill>
                  <a:srgbClr val="FF0000"/>
                </a:solidFill>
              </a:rPr>
              <a:t>linear</a:t>
            </a:r>
            <a:r>
              <a:rPr lang="en-US" dirty="0"/>
              <a:t> relationship.</a:t>
            </a:r>
          </a:p>
          <a:p>
            <a:r>
              <a:rPr lang="en-US" dirty="0"/>
              <a:t>A zero covariance or correlation does NOT mean that the two variables have no relationship.</a:t>
            </a:r>
          </a:p>
        </p:txBody>
      </p:sp>
      <p:pic>
        <p:nvPicPr>
          <p:cNvPr id="5" name="Picture 4"/>
          <p:cNvPicPr>
            <a:picLocks noChangeAspect="1"/>
          </p:cNvPicPr>
          <p:nvPr/>
        </p:nvPicPr>
        <p:blipFill rotWithShape="1">
          <a:blip r:embed="rId3"/>
          <a:srcRect t="7317"/>
          <a:stretch/>
        </p:blipFill>
        <p:spPr>
          <a:xfrm>
            <a:off x="5715001" y="2438400"/>
            <a:ext cx="4190943" cy="2895601"/>
          </a:xfrm>
          <a:prstGeom prst="rect">
            <a:avLst/>
          </a:prstGeom>
        </p:spPr>
      </p:pic>
      <p:sp>
        <p:nvSpPr>
          <p:cNvPr id="6" name="Rectangle 5"/>
          <p:cNvSpPr/>
          <p:nvPr/>
        </p:nvSpPr>
        <p:spPr>
          <a:xfrm>
            <a:off x="2286000" y="2845475"/>
            <a:ext cx="2971800" cy="203132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solidFill>
                  <a:srgbClr val="000000"/>
                </a:solidFill>
                <a:highlight>
                  <a:srgbClr val="FFFFFF"/>
                </a:highlight>
              </a:rPr>
              <a:t>a </a:t>
            </a:r>
            <a:r>
              <a:rPr lang="en-US" sz="1400" b="1" dirty="0">
                <a:solidFill>
                  <a:srgbClr val="000080"/>
                </a:solidFill>
                <a:highlight>
                  <a:srgbClr val="FFFFFF"/>
                </a:highlight>
              </a:rPr>
              <a:t>&lt;-</a:t>
            </a:r>
            <a:r>
              <a:rPr lang="en-US" sz="1400" dirty="0">
                <a:solidFill>
                  <a:srgbClr val="000000"/>
                </a:solidFill>
                <a:highlight>
                  <a:srgbClr val="FFFFFF"/>
                </a:highlight>
              </a:rPr>
              <a:t> </a:t>
            </a:r>
            <a:r>
              <a:rPr lang="en-US" sz="1400" dirty="0" err="1">
                <a:solidFill>
                  <a:srgbClr val="8000FF"/>
                </a:solidFill>
                <a:highlight>
                  <a:srgbClr val="FFFFFF"/>
                </a:highlight>
              </a:rPr>
              <a:t>seq</a:t>
            </a:r>
            <a:r>
              <a:rPr lang="en-US" sz="1400" b="1" dirty="0">
                <a:solidFill>
                  <a:srgbClr val="000080"/>
                </a:solidFill>
                <a:highlight>
                  <a:srgbClr val="FFFFFF"/>
                </a:highlight>
              </a:rPr>
              <a:t>(</a:t>
            </a:r>
            <a:r>
              <a:rPr lang="en-US" sz="1400" dirty="0">
                <a:solidFill>
                  <a:srgbClr val="000000"/>
                </a:solidFill>
                <a:highlight>
                  <a:srgbClr val="FFFFFF"/>
                </a:highlight>
              </a:rPr>
              <a:t>from </a:t>
            </a:r>
            <a:r>
              <a:rPr lang="en-US" sz="1400" b="1" dirty="0">
                <a:solidFill>
                  <a:srgbClr val="000080"/>
                </a:solidFill>
                <a:highlight>
                  <a:srgbClr val="FFFFFF"/>
                </a:highlight>
              </a:rPr>
              <a:t>=</a:t>
            </a:r>
            <a:r>
              <a:rPr lang="en-US" sz="1400" dirty="0">
                <a:solidFill>
                  <a:srgbClr val="000000"/>
                </a:solidFill>
                <a:highlight>
                  <a:srgbClr val="FFFFFF"/>
                </a:highlight>
              </a:rPr>
              <a:t> </a:t>
            </a:r>
            <a:r>
              <a:rPr lang="en-US" sz="1400" b="1" dirty="0">
                <a:solidFill>
                  <a:srgbClr val="000080"/>
                </a:solidFill>
                <a:highlight>
                  <a:srgbClr val="FFFFFF"/>
                </a:highlight>
              </a:rPr>
              <a:t>-</a:t>
            </a:r>
            <a:r>
              <a:rPr lang="en-US" sz="1400" dirty="0">
                <a:solidFill>
                  <a:srgbClr val="FF8000"/>
                </a:solidFill>
                <a:highlight>
                  <a:srgbClr val="FFFFFF"/>
                </a:highlight>
              </a:rPr>
              <a:t>5</a:t>
            </a:r>
            <a:r>
              <a:rPr lang="en-US" sz="1400" dirty="0">
                <a:solidFill>
                  <a:srgbClr val="000000"/>
                </a:solidFill>
                <a:highlight>
                  <a:srgbClr val="FFFFFF"/>
                </a:highlight>
              </a:rPr>
              <a:t>, to </a:t>
            </a:r>
            <a:r>
              <a:rPr lang="en-US" sz="1400" b="1"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FF8000"/>
                </a:solidFill>
                <a:highlight>
                  <a:srgbClr val="FFFFFF"/>
                </a:highlight>
              </a:rPr>
              <a:t>5</a:t>
            </a:r>
            <a:r>
              <a:rPr lang="en-US" sz="1400" dirty="0">
                <a:solidFill>
                  <a:srgbClr val="000000"/>
                </a:solidFill>
                <a:highlight>
                  <a:srgbClr val="FFFFFF"/>
                </a:highlight>
              </a:rPr>
              <a:t>, </a:t>
            </a:r>
            <a:r>
              <a:rPr lang="en-US" sz="1400" dirty="0">
                <a:solidFill>
                  <a:srgbClr val="8000FF"/>
                </a:solidFill>
                <a:highlight>
                  <a:srgbClr val="FFFFFF"/>
                </a:highlight>
              </a:rPr>
              <a:t>by</a:t>
            </a:r>
            <a:r>
              <a:rPr lang="en-US" sz="1400" dirty="0">
                <a:solidFill>
                  <a:srgbClr val="000000"/>
                </a:solidFill>
                <a:highlight>
                  <a:srgbClr val="FFFFFF"/>
                </a:highlight>
              </a:rPr>
              <a:t> </a:t>
            </a:r>
            <a:r>
              <a:rPr lang="en-US" sz="1400" b="1"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FF8000"/>
                </a:solidFill>
                <a:highlight>
                  <a:srgbClr val="FFFFFF"/>
                </a:highlight>
              </a:rPr>
              <a:t>0.1</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0000"/>
                </a:solidFill>
                <a:highlight>
                  <a:srgbClr val="FFFFFF"/>
                </a:highlight>
              </a:rPr>
              <a:t>b </a:t>
            </a:r>
            <a:r>
              <a:rPr lang="en-US" sz="1400" b="1" dirty="0">
                <a:solidFill>
                  <a:srgbClr val="000080"/>
                </a:solidFill>
                <a:highlight>
                  <a:srgbClr val="FFFFFF"/>
                </a:highlight>
              </a:rPr>
              <a:t>&lt;-</a:t>
            </a:r>
            <a:r>
              <a:rPr lang="en-US" sz="1400" dirty="0">
                <a:solidFill>
                  <a:srgbClr val="000000"/>
                </a:solidFill>
                <a:highlight>
                  <a:srgbClr val="FFFFFF"/>
                </a:highlight>
              </a:rPr>
              <a:t> a</a:t>
            </a:r>
            <a:r>
              <a:rPr lang="en-US" sz="1400" b="1" dirty="0">
                <a:solidFill>
                  <a:srgbClr val="000080"/>
                </a:solidFill>
                <a:highlight>
                  <a:srgbClr val="FFFFFF"/>
                </a:highlight>
              </a:rPr>
              <a:t>^</a:t>
            </a:r>
            <a:r>
              <a:rPr lang="en-US" sz="1400" dirty="0">
                <a:solidFill>
                  <a:srgbClr val="FF8000"/>
                </a:solidFill>
                <a:highlight>
                  <a:srgbClr val="FFFFFF"/>
                </a:highlight>
              </a:rPr>
              <a:t>2</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8000FF"/>
                </a:solidFill>
                <a:highlight>
                  <a:srgbClr val="FFFFFF"/>
                </a:highlight>
              </a:rPr>
              <a:t>plot</a:t>
            </a:r>
            <a:r>
              <a:rPr lang="en-US" sz="1400" b="1" dirty="0">
                <a:solidFill>
                  <a:srgbClr val="000080"/>
                </a:solidFill>
                <a:highlight>
                  <a:srgbClr val="FFFFFF"/>
                </a:highlight>
              </a:rPr>
              <a:t>(</a:t>
            </a:r>
            <a:r>
              <a:rPr lang="en-US" sz="1400" dirty="0" err="1">
                <a:solidFill>
                  <a:srgbClr val="000000"/>
                </a:solidFill>
                <a:highlight>
                  <a:srgbClr val="FFFFFF"/>
                </a:highlight>
              </a:rPr>
              <a:t>a,b</a:t>
            </a:r>
            <a:r>
              <a:rPr lang="en-US" sz="1400" b="1" dirty="0">
                <a:solidFill>
                  <a:srgbClr val="000080"/>
                </a:solidFill>
                <a:highlight>
                  <a:srgbClr val="FFFFFF"/>
                </a:highlight>
              </a:rPr>
              <a:t>)</a:t>
            </a:r>
          </a:p>
          <a:p>
            <a:r>
              <a:rPr lang="en-US" sz="1400" dirty="0">
                <a:solidFill>
                  <a:srgbClr val="008000"/>
                </a:solidFill>
                <a:highlight>
                  <a:srgbClr val="FFFFFF"/>
                </a:highlight>
              </a:rPr>
              <a:t># Add regression line</a:t>
            </a:r>
            <a:endParaRPr lang="en-US" sz="1400" dirty="0">
              <a:solidFill>
                <a:srgbClr val="000000"/>
              </a:solidFill>
              <a:highlight>
                <a:srgbClr val="FFFFFF"/>
              </a:highlight>
            </a:endParaRPr>
          </a:p>
          <a:p>
            <a:r>
              <a:rPr lang="en-US" sz="1400" dirty="0" err="1">
                <a:solidFill>
                  <a:srgbClr val="8000FF"/>
                </a:solidFill>
                <a:highlight>
                  <a:srgbClr val="FFFFFF"/>
                </a:highlight>
              </a:rPr>
              <a:t>abline</a:t>
            </a:r>
            <a:r>
              <a:rPr lang="en-US" sz="1400" b="1" dirty="0">
                <a:solidFill>
                  <a:srgbClr val="000080"/>
                </a:solidFill>
                <a:highlight>
                  <a:srgbClr val="FFFFFF"/>
                </a:highlight>
              </a:rPr>
              <a:t>(</a:t>
            </a:r>
            <a:r>
              <a:rPr lang="en-US" sz="1400" dirty="0">
                <a:solidFill>
                  <a:srgbClr val="8000FF"/>
                </a:solidFill>
                <a:highlight>
                  <a:srgbClr val="FFFFFF"/>
                </a:highlight>
              </a:rPr>
              <a:t>lm</a:t>
            </a:r>
            <a:r>
              <a:rPr lang="en-US" sz="1400" b="1" dirty="0">
                <a:solidFill>
                  <a:srgbClr val="000080"/>
                </a:solidFill>
                <a:highlight>
                  <a:srgbClr val="FFFFFF"/>
                </a:highlight>
              </a:rPr>
              <a:t>(</a:t>
            </a:r>
            <a:r>
              <a:rPr lang="en-US" sz="1400" dirty="0" err="1">
                <a:solidFill>
                  <a:srgbClr val="000000"/>
                </a:solidFill>
                <a:highlight>
                  <a:srgbClr val="FFFFFF"/>
                </a:highlight>
              </a:rPr>
              <a:t>b</a:t>
            </a:r>
            <a:r>
              <a:rPr lang="en-US" sz="1400" b="1" dirty="0" err="1">
                <a:solidFill>
                  <a:srgbClr val="000080"/>
                </a:solidFill>
                <a:highlight>
                  <a:srgbClr val="FFFFFF"/>
                </a:highlight>
              </a:rPr>
              <a:t>~</a:t>
            </a:r>
            <a:r>
              <a:rPr lang="en-US" sz="1400" dirty="0" err="1">
                <a:solidFill>
                  <a:srgbClr val="000000"/>
                </a:solidFill>
                <a:highlight>
                  <a:srgbClr val="FFFFFF"/>
                </a:highlight>
              </a:rPr>
              <a:t>a</a:t>
            </a:r>
            <a:r>
              <a:rPr lang="en-US" sz="1400" b="1" dirty="0">
                <a:solidFill>
                  <a:srgbClr val="000080"/>
                </a:solidFill>
                <a:highlight>
                  <a:srgbClr val="FFFFFF"/>
                </a:highlight>
              </a:rPr>
              <a:t>)</a:t>
            </a:r>
            <a:r>
              <a:rPr lang="en-US" sz="1400" dirty="0">
                <a:solidFill>
                  <a:srgbClr val="000000"/>
                </a:solidFill>
                <a:highlight>
                  <a:srgbClr val="FFFFFF"/>
                </a:highlight>
              </a:rPr>
              <a:t>,</a:t>
            </a:r>
            <a:r>
              <a:rPr lang="en-US" sz="1400" dirty="0">
                <a:solidFill>
                  <a:srgbClr val="8000FF"/>
                </a:solidFill>
                <a:highlight>
                  <a:srgbClr val="FFFFFF"/>
                </a:highlight>
              </a:rPr>
              <a:t>col</a:t>
            </a:r>
            <a:r>
              <a:rPr lang="en-US" sz="1400" dirty="0">
                <a:solidFill>
                  <a:srgbClr val="000000"/>
                </a:solidFill>
                <a:highlight>
                  <a:srgbClr val="FFFFFF"/>
                </a:highlight>
              </a:rPr>
              <a:t> </a:t>
            </a:r>
            <a:r>
              <a:rPr lang="en-US" sz="1400" b="1"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808080"/>
                </a:solidFill>
                <a:highlight>
                  <a:srgbClr val="FFFFFF"/>
                </a:highlight>
              </a:rPr>
              <a:t>"red"</a:t>
            </a:r>
            <a:r>
              <a:rPr lang="en-US" sz="1400" b="1"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err="1">
                <a:solidFill>
                  <a:srgbClr val="8000FF"/>
                </a:solidFill>
                <a:highlight>
                  <a:srgbClr val="FFFFFF"/>
                </a:highlight>
              </a:rPr>
              <a:t>cov</a:t>
            </a:r>
            <a:r>
              <a:rPr lang="en-US" sz="1400" b="1" dirty="0">
                <a:solidFill>
                  <a:srgbClr val="000080"/>
                </a:solidFill>
                <a:highlight>
                  <a:srgbClr val="FFFFFF"/>
                </a:highlight>
              </a:rPr>
              <a:t>(</a:t>
            </a:r>
            <a:r>
              <a:rPr lang="en-US" sz="1400" dirty="0" err="1">
                <a:solidFill>
                  <a:srgbClr val="000000"/>
                </a:solidFill>
                <a:highlight>
                  <a:srgbClr val="FFFFFF"/>
                </a:highlight>
              </a:rPr>
              <a:t>a,b</a:t>
            </a:r>
            <a:r>
              <a:rPr lang="en-US" sz="1400" b="1" dirty="0">
                <a:solidFill>
                  <a:srgbClr val="000080"/>
                </a:solidFill>
                <a:highlight>
                  <a:srgbClr val="FFFFFF"/>
                </a:highlight>
              </a:rPr>
              <a:t>)</a:t>
            </a:r>
            <a:endParaRPr lang="en-US" sz="1400" dirty="0">
              <a:solidFill>
                <a:srgbClr val="000000"/>
              </a:solidFill>
              <a:highlight>
                <a:srgbClr val="FFFFFF"/>
              </a:highlight>
            </a:endParaRPr>
          </a:p>
          <a:p>
            <a:r>
              <a:rPr lang="en-US" sz="1400" dirty="0" err="1">
                <a:solidFill>
                  <a:srgbClr val="8000FF"/>
                </a:solidFill>
                <a:highlight>
                  <a:srgbClr val="FFFFFF"/>
                </a:highlight>
              </a:rPr>
              <a:t>cor</a:t>
            </a:r>
            <a:r>
              <a:rPr lang="en-US" sz="1400" b="1" dirty="0">
                <a:solidFill>
                  <a:srgbClr val="000080"/>
                </a:solidFill>
                <a:highlight>
                  <a:srgbClr val="FFFFFF"/>
                </a:highlight>
              </a:rPr>
              <a:t>(</a:t>
            </a:r>
            <a:r>
              <a:rPr lang="en-US" sz="1400" dirty="0" err="1">
                <a:solidFill>
                  <a:srgbClr val="000000"/>
                </a:solidFill>
                <a:highlight>
                  <a:srgbClr val="FFFFFF"/>
                </a:highlight>
              </a:rPr>
              <a:t>a,b</a:t>
            </a:r>
            <a:r>
              <a:rPr lang="en-US" sz="1400" b="1" dirty="0">
                <a:solidFill>
                  <a:srgbClr val="000080"/>
                </a:solidFill>
                <a:highlight>
                  <a:srgbClr val="FFFFFF"/>
                </a:highlight>
              </a:rPr>
              <a:t>)</a:t>
            </a:r>
            <a:endParaRPr lang="en-US" sz="1400" dirty="0"/>
          </a:p>
        </p:txBody>
      </p:sp>
      <p:sp>
        <p:nvSpPr>
          <p:cNvPr id="7" name="TextBox 6"/>
          <p:cNvSpPr txBox="1"/>
          <p:nvPr/>
        </p:nvSpPr>
        <p:spPr>
          <a:xfrm>
            <a:off x="1524000" y="5449669"/>
            <a:ext cx="9753600" cy="646331"/>
          </a:xfrm>
          <a:prstGeom prst="rect">
            <a:avLst/>
          </a:prstGeom>
          <a:noFill/>
        </p:spPr>
        <p:txBody>
          <a:bodyPr wrap="square" rtlCol="0">
            <a:spAutoFit/>
          </a:bodyPr>
          <a:lstStyle/>
          <a:p>
            <a:r>
              <a:rPr lang="en-US" b="1" i="1" dirty="0"/>
              <a:t>Note</a:t>
            </a:r>
            <a:r>
              <a:rPr lang="en-US" dirty="0"/>
              <a:t>: a and b has a functional relationship (a = b</a:t>
            </a:r>
            <a:r>
              <a:rPr lang="en-US" baseline="30000" dirty="0"/>
              <a:t>2</a:t>
            </a:r>
            <a:r>
              <a:rPr lang="en-US" dirty="0"/>
              <a:t>). However, their covariance and correlation are very small (&lt;0.0001). In statistics, we usually call such relationship as a non-linear relationship.</a:t>
            </a:r>
          </a:p>
        </p:txBody>
      </p:sp>
    </p:spTree>
    <p:extLst>
      <p:ext uri="{BB962C8B-B14F-4D97-AF65-F5344CB8AC3E}">
        <p14:creationId xmlns:p14="http://schemas.microsoft.com/office/powerpoint/2010/main" val="3717721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Common errors of correlation – homogeneity of the group</a:t>
            </a:r>
            <a:endParaRPr lang="en-US" dirty="0"/>
          </a:p>
        </p:txBody>
      </p:sp>
      <p:sp>
        <p:nvSpPr>
          <p:cNvPr id="3" name="Slide Number Placeholder 2"/>
          <p:cNvSpPr>
            <a:spLocks noGrp="1"/>
          </p:cNvSpPr>
          <p:nvPr>
            <p:ph type="sldNum" sz="quarter" idx="12"/>
          </p:nvPr>
        </p:nvSpPr>
        <p:spPr/>
        <p:txBody>
          <a:bodyPr/>
          <a:lstStyle/>
          <a:p>
            <a:fld id="{F8328964-332A-4115-BBD0-419F6E8FE1FF}" type="slidenum">
              <a:rPr lang="en-US" smtClean="0"/>
              <a:t>38</a:t>
            </a:fld>
            <a:endParaRPr lang="en-US"/>
          </a:p>
        </p:txBody>
      </p:sp>
      <p:sp>
        <p:nvSpPr>
          <p:cNvPr id="4" name="Content Placeholder 3"/>
          <p:cNvSpPr>
            <a:spLocks noGrp="1"/>
          </p:cNvSpPr>
          <p:nvPr>
            <p:ph sz="quarter" idx="1"/>
          </p:nvPr>
        </p:nvSpPr>
        <p:spPr>
          <a:xfrm>
            <a:off x="609600" y="1219200"/>
            <a:ext cx="10972800" cy="4937760"/>
          </a:xfrm>
        </p:spPr>
        <p:txBody>
          <a:bodyPr>
            <a:normAutofit/>
          </a:bodyPr>
          <a:lstStyle/>
          <a:p>
            <a:r>
              <a:rPr lang="en-US" dirty="0"/>
              <a:t>When a group is homogeneous, or possesses similar characteristics, the range of scores on either or both of the variables is restricted. </a:t>
            </a:r>
            <a:endParaRPr lang="en-US" dirty="0" smtClean="0"/>
          </a:p>
          <a:p>
            <a:r>
              <a:rPr lang="en-US" dirty="0" smtClean="0"/>
              <a:t>For </a:t>
            </a:r>
            <a:r>
              <a:rPr lang="en-US" dirty="0"/>
              <a:t>example, suppose we are interested in finding out the correlation between IQ and salary. </a:t>
            </a:r>
            <a:endParaRPr lang="en-US" dirty="0" smtClean="0"/>
          </a:p>
          <a:p>
            <a:pPr lvl="1"/>
            <a:r>
              <a:rPr lang="en-US" dirty="0" smtClean="0"/>
              <a:t>If </a:t>
            </a:r>
            <a:r>
              <a:rPr lang="en-US" dirty="0"/>
              <a:t>only members of the Mensa Club (a club for people with IQs over 140) are sampled, we will most likely find a very low correlation between IQ and salary, since most members will have a consistently high IQ, but their salaries will still vary. </a:t>
            </a:r>
          </a:p>
          <a:p>
            <a:r>
              <a:rPr lang="en-US" dirty="0" smtClean="0"/>
              <a:t>This </a:t>
            </a:r>
            <a:r>
              <a:rPr lang="en-US" dirty="0"/>
              <a:t>does not mean that there is not a relationship-it simply means that the restriction of the sample limited the magnitude of the correlation coefficient.</a:t>
            </a:r>
          </a:p>
        </p:txBody>
      </p:sp>
      <p:sp>
        <p:nvSpPr>
          <p:cNvPr id="6" name="Rectangle 5"/>
          <p:cNvSpPr/>
          <p:nvPr/>
        </p:nvSpPr>
        <p:spPr>
          <a:xfrm>
            <a:off x="1828800" y="6432208"/>
            <a:ext cx="9658096" cy="307777"/>
          </a:xfrm>
          <a:prstGeom prst="rect">
            <a:avLst/>
          </a:prstGeom>
        </p:spPr>
        <p:txBody>
          <a:bodyPr wrap="square">
            <a:spAutoFit/>
          </a:bodyPr>
          <a:lstStyle/>
          <a:p>
            <a:r>
              <a:rPr lang="en-US" sz="1400" dirty="0"/>
              <a:t>https://www.ck12.org/statistics/scatter-plots-and-linear-correlation/lesson/Scatter-Plots-and-Linear-Correlation-ADV-PST/</a:t>
            </a:r>
          </a:p>
        </p:txBody>
      </p:sp>
    </p:spTree>
    <p:extLst>
      <p:ext uri="{BB962C8B-B14F-4D97-AF65-F5344CB8AC3E}">
        <p14:creationId xmlns:p14="http://schemas.microsoft.com/office/powerpoint/2010/main" val="1721465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errors of correlation – sample size</a:t>
            </a:r>
            <a:endParaRPr lang="en-US" dirty="0"/>
          </a:p>
        </p:txBody>
      </p:sp>
      <p:sp>
        <p:nvSpPr>
          <p:cNvPr id="3" name="Slide Number Placeholder 2"/>
          <p:cNvSpPr>
            <a:spLocks noGrp="1"/>
          </p:cNvSpPr>
          <p:nvPr>
            <p:ph type="sldNum" sz="quarter" idx="12"/>
          </p:nvPr>
        </p:nvSpPr>
        <p:spPr/>
        <p:txBody>
          <a:bodyPr/>
          <a:lstStyle/>
          <a:p>
            <a:fld id="{F8328964-332A-4115-BBD0-419F6E8FE1FF}" type="slidenum">
              <a:rPr lang="en-US" smtClean="0"/>
              <a:t>39</a:t>
            </a:fld>
            <a:endParaRPr lang="en-US"/>
          </a:p>
        </p:txBody>
      </p:sp>
      <p:sp>
        <p:nvSpPr>
          <p:cNvPr id="4" name="Content Placeholder 3"/>
          <p:cNvSpPr>
            <a:spLocks noGrp="1"/>
          </p:cNvSpPr>
          <p:nvPr>
            <p:ph sz="quarter" idx="1"/>
          </p:nvPr>
        </p:nvSpPr>
        <p:spPr>
          <a:xfrm>
            <a:off x="609600" y="1219200"/>
            <a:ext cx="10972800" cy="4937760"/>
          </a:xfrm>
        </p:spPr>
        <p:txBody>
          <a:bodyPr>
            <a:normAutofit/>
          </a:bodyPr>
          <a:lstStyle/>
          <a:p>
            <a:r>
              <a:rPr lang="en-US" dirty="0"/>
              <a:t>One may assume that the number of observations used in the calculation of the correlation coefficient may influence the magnitude of the coefficient itself. </a:t>
            </a:r>
            <a:endParaRPr lang="en-US" dirty="0" smtClean="0"/>
          </a:p>
          <a:p>
            <a:r>
              <a:rPr lang="en-US" dirty="0" smtClean="0">
                <a:solidFill>
                  <a:srgbClr val="FF0000"/>
                </a:solidFill>
              </a:rPr>
              <a:t>However</a:t>
            </a:r>
            <a:r>
              <a:rPr lang="en-US" dirty="0">
                <a:solidFill>
                  <a:srgbClr val="FF0000"/>
                </a:solidFill>
              </a:rPr>
              <a:t>, this is not the case. </a:t>
            </a:r>
            <a:endParaRPr lang="en-US" dirty="0" smtClean="0">
              <a:solidFill>
                <a:srgbClr val="FF0000"/>
              </a:solidFill>
            </a:endParaRPr>
          </a:p>
          <a:p>
            <a:r>
              <a:rPr lang="en-US" dirty="0" smtClean="0"/>
              <a:t>While </a:t>
            </a:r>
            <a:r>
              <a:rPr lang="en-US" dirty="0"/>
              <a:t>the sample size does not affect the correlation coefficient, it may affect the accuracy of the relationship. </a:t>
            </a:r>
            <a:endParaRPr lang="en-US" dirty="0" smtClean="0"/>
          </a:p>
          <a:p>
            <a:r>
              <a:rPr lang="en-US" dirty="0" smtClean="0"/>
              <a:t>The </a:t>
            </a:r>
            <a:r>
              <a:rPr lang="en-US" dirty="0"/>
              <a:t>larger the sample, the more accurate of a predictor the correlation coefficient will be of the relationship between the two variables.</a:t>
            </a:r>
          </a:p>
        </p:txBody>
      </p:sp>
      <p:sp>
        <p:nvSpPr>
          <p:cNvPr id="6" name="Rectangle 5"/>
          <p:cNvSpPr/>
          <p:nvPr/>
        </p:nvSpPr>
        <p:spPr>
          <a:xfrm>
            <a:off x="1828800" y="6432208"/>
            <a:ext cx="9658096" cy="307777"/>
          </a:xfrm>
          <a:prstGeom prst="rect">
            <a:avLst/>
          </a:prstGeom>
        </p:spPr>
        <p:txBody>
          <a:bodyPr wrap="square">
            <a:spAutoFit/>
          </a:bodyPr>
          <a:lstStyle/>
          <a:p>
            <a:r>
              <a:rPr lang="en-US" sz="1400" dirty="0"/>
              <a:t>https://www.ck12.org/statistics/scatter-plots-and-linear-correlation/lesson/Scatter-Plots-and-Linear-Correlation-ADV-PST/</a:t>
            </a:r>
          </a:p>
        </p:txBody>
      </p:sp>
    </p:spTree>
    <p:extLst>
      <p:ext uri="{BB962C8B-B14F-4D97-AF65-F5344CB8AC3E}">
        <p14:creationId xmlns:p14="http://schemas.microsoft.com/office/powerpoint/2010/main" val="2379501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2"/>
          </p:nvPr>
        </p:nvSpPr>
        <p:spPr/>
        <p:txBody>
          <a:bodyPr/>
          <a:lstStyle/>
          <a:p>
            <a:fld id="{F8328964-332A-4115-BBD0-419F6E8FE1FF}" type="slidenum">
              <a:rPr lang="en-US" smtClean="0"/>
              <a:t>4</a:t>
            </a:fld>
            <a:endParaRPr lang="en-US"/>
          </a:p>
        </p:txBody>
      </p:sp>
      <p:sp>
        <p:nvSpPr>
          <p:cNvPr id="4" name="Content Placeholder 3"/>
          <p:cNvSpPr>
            <a:spLocks noGrp="1"/>
          </p:cNvSpPr>
          <p:nvPr>
            <p:ph sz="quarter" idx="1"/>
          </p:nvPr>
        </p:nvSpPr>
        <p:spPr/>
        <p:txBody>
          <a:bodyPr>
            <a:normAutofit/>
          </a:bodyPr>
          <a:lstStyle/>
          <a:p>
            <a:pPr>
              <a:lnSpc>
                <a:spcPct val="150000"/>
              </a:lnSpc>
            </a:pPr>
            <a:r>
              <a:rPr lang="en-US" dirty="0"/>
              <a:t>Missing Data</a:t>
            </a:r>
          </a:p>
          <a:p>
            <a:pPr>
              <a:lnSpc>
                <a:spcPct val="150000"/>
              </a:lnSpc>
            </a:pPr>
            <a:r>
              <a:rPr lang="en-US" dirty="0"/>
              <a:t>Outliers</a:t>
            </a:r>
          </a:p>
          <a:p>
            <a:pPr>
              <a:lnSpc>
                <a:spcPct val="150000"/>
              </a:lnSpc>
            </a:pPr>
            <a:r>
              <a:rPr lang="en-US" dirty="0"/>
              <a:t>Correlation Analysis</a:t>
            </a:r>
          </a:p>
          <a:p>
            <a:pPr>
              <a:lnSpc>
                <a:spcPct val="150000"/>
              </a:lnSpc>
            </a:pPr>
            <a:r>
              <a:rPr lang="en-US" dirty="0"/>
              <a:t>Hypothesis Testing</a:t>
            </a:r>
          </a:p>
        </p:txBody>
      </p:sp>
    </p:spTree>
    <p:extLst>
      <p:ext uri="{BB962C8B-B14F-4D97-AF65-F5344CB8AC3E}">
        <p14:creationId xmlns:p14="http://schemas.microsoft.com/office/powerpoint/2010/main" val="2018668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Common errors of </a:t>
            </a:r>
            <a:r>
              <a:rPr lang="en-US" dirty="0" smtClean="0"/>
              <a:t>correlation: </a:t>
            </a:r>
            <a:r>
              <a:rPr lang="en-US" dirty="0"/>
              <a:t>Correlation = Causality?</a:t>
            </a:r>
          </a:p>
        </p:txBody>
      </p:sp>
      <p:sp>
        <p:nvSpPr>
          <p:cNvPr id="3" name="Slide Number Placeholder 2"/>
          <p:cNvSpPr>
            <a:spLocks noGrp="1"/>
          </p:cNvSpPr>
          <p:nvPr>
            <p:ph type="sldNum" sz="quarter" idx="12"/>
          </p:nvPr>
        </p:nvSpPr>
        <p:spPr/>
        <p:txBody>
          <a:bodyPr/>
          <a:lstStyle/>
          <a:p>
            <a:fld id="{F8328964-332A-4115-BBD0-419F6E8FE1FF}" type="slidenum">
              <a:rPr lang="en-US" smtClean="0"/>
              <a:t>40</a:t>
            </a:fld>
            <a:endParaRPr lang="en-US"/>
          </a:p>
        </p:txBody>
      </p:sp>
      <p:sp>
        <p:nvSpPr>
          <p:cNvPr id="6" name="Content Placeholder 5"/>
          <p:cNvSpPr>
            <a:spLocks noGrp="1"/>
          </p:cNvSpPr>
          <p:nvPr>
            <p:ph sz="quarter" idx="1"/>
          </p:nvPr>
        </p:nvSpPr>
        <p:spPr/>
        <p:txBody>
          <a:bodyPr/>
          <a:lstStyle/>
          <a:p>
            <a:r>
              <a:rPr lang="en-US" dirty="0"/>
              <a:t>Correlation is a measure of the linear relationship between two variables-it does not necessarily state that one variable is caused by another. </a:t>
            </a:r>
          </a:p>
        </p:txBody>
      </p:sp>
      <p:pic>
        <p:nvPicPr>
          <p:cNvPr id="2050" name="Picture 2" descr="correl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764" y="2362200"/>
            <a:ext cx="7620000" cy="30670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52700" y="5541829"/>
            <a:ext cx="7086600" cy="523220"/>
          </a:xfrm>
          <a:prstGeom prst="rect">
            <a:avLst/>
          </a:prstGeom>
          <a:noFill/>
        </p:spPr>
        <p:txBody>
          <a:bodyPr wrap="square" rtlCol="0">
            <a:spAutoFit/>
          </a:bodyPr>
          <a:lstStyle/>
          <a:p>
            <a:r>
              <a:rPr lang="en-US" sz="1400" dirty="0">
                <a:solidFill>
                  <a:schemeClr val="tx1">
                    <a:lumMod val="50000"/>
                    <a:lumOff val="50000"/>
                  </a:schemeClr>
                </a:solidFill>
              </a:rPr>
              <a:t>Image source:  https://openparachute.wordpress.com/2015/11/15/anti-fluoride-hypothyroidism-paper-slammed-yet-again/correlation/</a:t>
            </a:r>
          </a:p>
        </p:txBody>
      </p:sp>
    </p:spTree>
    <p:extLst>
      <p:ext uri="{BB962C8B-B14F-4D97-AF65-F5344CB8AC3E}">
        <p14:creationId xmlns:p14="http://schemas.microsoft.com/office/powerpoint/2010/main" val="3174388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8328964-332A-4115-BBD0-419F6E8FE1FF}" type="slidenum">
              <a:rPr lang="en-US" smtClean="0"/>
              <a:t>41</a:t>
            </a:fld>
            <a:endParaRPr lang="en-US"/>
          </a:p>
        </p:txBody>
      </p:sp>
      <p:sp>
        <p:nvSpPr>
          <p:cNvPr id="17" name="Title 1"/>
          <p:cNvSpPr>
            <a:spLocks noGrp="1"/>
          </p:cNvSpPr>
          <p:nvPr>
            <p:ph type="title"/>
          </p:nvPr>
        </p:nvSpPr>
        <p:spPr>
          <a:xfrm>
            <a:off x="609600" y="152402"/>
            <a:ext cx="9601200" cy="766953"/>
          </a:xfrm>
        </p:spPr>
        <p:txBody>
          <a:bodyPr/>
          <a:lstStyle/>
          <a:p>
            <a:r>
              <a:rPr lang="en-US" dirty="0"/>
              <a:t>Correlation Does Not Mean Causality</a:t>
            </a:r>
          </a:p>
        </p:txBody>
      </p:sp>
      <p:sp>
        <p:nvSpPr>
          <p:cNvPr id="18" name="Content Placeholder 3"/>
          <p:cNvSpPr>
            <a:spLocks noGrp="1"/>
          </p:cNvSpPr>
          <p:nvPr>
            <p:ph sz="quarter" idx="1"/>
          </p:nvPr>
        </p:nvSpPr>
        <p:spPr>
          <a:xfrm>
            <a:off x="816864" y="1219200"/>
            <a:ext cx="9393936" cy="4937760"/>
          </a:xfrm>
        </p:spPr>
        <p:txBody>
          <a:bodyPr/>
          <a:lstStyle/>
          <a:p>
            <a:r>
              <a:rPr lang="en-US" dirty="0"/>
              <a:t>Reverse Causality</a:t>
            </a:r>
          </a:p>
          <a:p>
            <a:endParaRPr lang="en-US" dirty="0"/>
          </a:p>
          <a:p>
            <a:endParaRPr lang="en-US" dirty="0"/>
          </a:p>
        </p:txBody>
      </p:sp>
      <p:sp>
        <p:nvSpPr>
          <p:cNvPr id="19" name="Oval 18"/>
          <p:cNvSpPr/>
          <p:nvPr/>
        </p:nvSpPr>
        <p:spPr>
          <a:xfrm>
            <a:off x="2819400" y="2133600"/>
            <a:ext cx="609600" cy="6096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0" name="Oval 19"/>
          <p:cNvSpPr/>
          <p:nvPr/>
        </p:nvSpPr>
        <p:spPr>
          <a:xfrm>
            <a:off x="4572000" y="2133600"/>
            <a:ext cx="609600" cy="6096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21" name="Right Arrow 20"/>
          <p:cNvSpPr/>
          <p:nvPr/>
        </p:nvSpPr>
        <p:spPr>
          <a:xfrm>
            <a:off x="3429000" y="2362200"/>
            <a:ext cx="1143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934200" y="2133600"/>
            <a:ext cx="609600" cy="6096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3" name="Oval 22"/>
          <p:cNvSpPr/>
          <p:nvPr/>
        </p:nvSpPr>
        <p:spPr>
          <a:xfrm>
            <a:off x="8686800" y="2133600"/>
            <a:ext cx="609600" cy="6096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24" name="Right Arrow 23"/>
          <p:cNvSpPr/>
          <p:nvPr/>
        </p:nvSpPr>
        <p:spPr>
          <a:xfrm rot="10800000">
            <a:off x="7543800" y="2362200"/>
            <a:ext cx="1143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276600" y="2895600"/>
            <a:ext cx="1447800" cy="369332"/>
          </a:xfrm>
          <a:prstGeom prst="rect">
            <a:avLst/>
          </a:prstGeom>
          <a:noFill/>
        </p:spPr>
        <p:txBody>
          <a:bodyPr wrap="square" rtlCol="0">
            <a:spAutoFit/>
          </a:bodyPr>
          <a:lstStyle/>
          <a:p>
            <a:r>
              <a:rPr lang="en-US" dirty="0"/>
              <a:t>A causes B</a:t>
            </a:r>
          </a:p>
        </p:txBody>
      </p:sp>
      <p:sp>
        <p:nvSpPr>
          <p:cNvPr id="26" name="TextBox 25"/>
          <p:cNvSpPr txBox="1"/>
          <p:nvPr/>
        </p:nvSpPr>
        <p:spPr>
          <a:xfrm>
            <a:off x="7620000" y="2895600"/>
            <a:ext cx="1447800" cy="369332"/>
          </a:xfrm>
          <a:prstGeom prst="rect">
            <a:avLst/>
          </a:prstGeom>
          <a:noFill/>
        </p:spPr>
        <p:txBody>
          <a:bodyPr wrap="square" rtlCol="0">
            <a:spAutoFit/>
          </a:bodyPr>
          <a:lstStyle/>
          <a:p>
            <a:r>
              <a:rPr lang="en-US" dirty="0"/>
              <a:t>B causes A</a:t>
            </a:r>
          </a:p>
        </p:txBody>
      </p:sp>
      <p:pic>
        <p:nvPicPr>
          <p:cNvPr id="27" name="Picture 2" descr="Image result for question mar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3738" y="1862179"/>
            <a:ext cx="1424524" cy="142452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2514600" y="4096155"/>
            <a:ext cx="7391400" cy="1754326"/>
          </a:xfrm>
          <a:prstGeom prst="rect">
            <a:avLst/>
          </a:prstGeom>
          <a:noFill/>
        </p:spPr>
        <p:txBody>
          <a:bodyPr wrap="square" rtlCol="0">
            <a:spAutoFit/>
          </a:bodyPr>
          <a:lstStyle/>
          <a:p>
            <a:r>
              <a:rPr lang="en-US" dirty="0"/>
              <a:t>When a country's debt rises above 90% of GDP, growth slows.  </a:t>
            </a:r>
          </a:p>
          <a:p>
            <a:endParaRPr lang="en-US" dirty="0"/>
          </a:p>
          <a:p>
            <a:r>
              <a:rPr lang="en-US" dirty="0">
                <a:solidFill>
                  <a:srgbClr val="E32D2D"/>
                </a:solidFill>
              </a:rPr>
              <a:t>Therefore, high debt causes slow growth.</a:t>
            </a:r>
          </a:p>
          <a:p>
            <a:endParaRPr lang="en-US" dirty="0"/>
          </a:p>
          <a:p>
            <a:r>
              <a:rPr lang="en-US" dirty="0">
                <a:solidFill>
                  <a:schemeClr val="bg2">
                    <a:lumMod val="50000"/>
                  </a:schemeClr>
                </a:solidFill>
              </a:rPr>
              <a:t>In actuality, low growth causes debt to increase.</a:t>
            </a:r>
          </a:p>
          <a:p>
            <a:endParaRPr lang="en-US" dirty="0"/>
          </a:p>
        </p:txBody>
      </p:sp>
    </p:spTree>
    <p:extLst>
      <p:ext uri="{BB962C8B-B14F-4D97-AF65-F5344CB8AC3E}">
        <p14:creationId xmlns:p14="http://schemas.microsoft.com/office/powerpoint/2010/main" val="180807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Correlation Does Not Mean Causality (cont.)</a:t>
            </a:r>
          </a:p>
        </p:txBody>
      </p:sp>
      <p:sp>
        <p:nvSpPr>
          <p:cNvPr id="3" name="Slide Number Placeholder 2"/>
          <p:cNvSpPr>
            <a:spLocks noGrp="1"/>
          </p:cNvSpPr>
          <p:nvPr>
            <p:ph type="sldNum" sz="quarter" idx="12"/>
          </p:nvPr>
        </p:nvSpPr>
        <p:spPr/>
        <p:txBody>
          <a:bodyPr/>
          <a:lstStyle/>
          <a:p>
            <a:fld id="{F8328964-332A-4115-BBD0-419F6E8FE1FF}" type="slidenum">
              <a:rPr lang="en-US" smtClean="0"/>
              <a:t>42</a:t>
            </a:fld>
            <a:endParaRPr lang="en-US"/>
          </a:p>
        </p:txBody>
      </p:sp>
      <p:sp>
        <p:nvSpPr>
          <p:cNvPr id="4" name="Content Placeholder 3"/>
          <p:cNvSpPr>
            <a:spLocks noGrp="1"/>
          </p:cNvSpPr>
          <p:nvPr>
            <p:ph sz="quarter" idx="1"/>
          </p:nvPr>
        </p:nvSpPr>
        <p:spPr>
          <a:xfrm>
            <a:off x="609600" y="1219200"/>
            <a:ext cx="9601200" cy="609600"/>
          </a:xfrm>
        </p:spPr>
        <p:txBody>
          <a:bodyPr/>
          <a:lstStyle/>
          <a:p>
            <a:r>
              <a:rPr lang="en-US" dirty="0"/>
              <a:t>Third Factor C Causes both A and B</a:t>
            </a:r>
          </a:p>
        </p:txBody>
      </p:sp>
      <p:sp>
        <p:nvSpPr>
          <p:cNvPr id="5" name="Oval 4"/>
          <p:cNvSpPr/>
          <p:nvPr/>
        </p:nvSpPr>
        <p:spPr>
          <a:xfrm>
            <a:off x="4814248" y="3276600"/>
            <a:ext cx="609600" cy="6096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6" name="Oval 5"/>
          <p:cNvSpPr/>
          <p:nvPr/>
        </p:nvSpPr>
        <p:spPr>
          <a:xfrm>
            <a:off x="6553200" y="3276600"/>
            <a:ext cx="609600" cy="6096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7" name="Right Arrow 6"/>
          <p:cNvSpPr/>
          <p:nvPr/>
        </p:nvSpPr>
        <p:spPr>
          <a:xfrm>
            <a:off x="5423848" y="3645932"/>
            <a:ext cx="1143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0800000">
            <a:off x="5423848" y="3341131"/>
            <a:ext cx="1143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7451054">
            <a:off x="5001612" y="2749353"/>
            <a:ext cx="1143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rot="3172583">
            <a:off x="5894469" y="2763265"/>
            <a:ext cx="1143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52448" y="1893332"/>
            <a:ext cx="609600" cy="6096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7" name="TextBox 16"/>
          <p:cNvSpPr txBox="1"/>
          <p:nvPr/>
        </p:nvSpPr>
        <p:spPr>
          <a:xfrm>
            <a:off x="838200" y="4265474"/>
            <a:ext cx="10896600" cy="1754326"/>
          </a:xfrm>
          <a:prstGeom prst="rect">
            <a:avLst/>
          </a:prstGeom>
          <a:noFill/>
        </p:spPr>
        <p:txBody>
          <a:bodyPr wrap="square" rtlCol="0">
            <a:spAutoFit/>
          </a:bodyPr>
          <a:lstStyle/>
          <a:p>
            <a:pPr>
              <a:defRPr/>
            </a:pPr>
            <a:r>
              <a:rPr lang="en-US" dirty="0"/>
              <a:t>As ice cream sales increase, the rate of drowning deaths increases sharply. </a:t>
            </a:r>
          </a:p>
          <a:p>
            <a:pPr>
              <a:defRPr/>
            </a:pPr>
            <a:r>
              <a:rPr lang="en-US" dirty="0">
                <a:solidFill>
                  <a:srgbClr val="E32D2D"/>
                </a:solidFill>
              </a:rPr>
              <a:t>Therefore, ice cream consumption causes </a:t>
            </a:r>
            <a:r>
              <a:rPr lang="en-US" dirty="0" smtClean="0">
                <a:solidFill>
                  <a:srgbClr val="E32D2D"/>
                </a:solidFill>
              </a:rPr>
              <a:t>drowning ???</a:t>
            </a:r>
            <a:endParaRPr lang="en-US" dirty="0">
              <a:solidFill>
                <a:srgbClr val="E32D2D"/>
              </a:solidFill>
            </a:endParaRPr>
          </a:p>
          <a:p>
            <a:pPr>
              <a:defRPr/>
            </a:pPr>
            <a:endParaRPr lang="en-US" dirty="0"/>
          </a:p>
          <a:p>
            <a:pPr>
              <a:defRPr/>
            </a:pPr>
            <a:r>
              <a:rPr lang="en-US" dirty="0"/>
              <a:t>Ice cream is sold during the hot summer months at a much greater rate than during colder times, and it is during these hot summer months that people are more likely to engage in activities involving water, such as swimming.  </a:t>
            </a:r>
          </a:p>
          <a:p>
            <a:pPr>
              <a:defRPr/>
            </a:pPr>
            <a:r>
              <a:rPr lang="en-US" dirty="0">
                <a:solidFill>
                  <a:schemeClr val="bg2">
                    <a:lumMod val="50000"/>
                  </a:schemeClr>
                </a:solidFill>
              </a:rPr>
              <a:t>The increased drowning deaths are simply caused by more exposure to water-based activities, not ice cream.</a:t>
            </a:r>
          </a:p>
        </p:txBody>
      </p:sp>
    </p:spTree>
    <p:extLst>
      <p:ext uri="{BB962C8B-B14F-4D97-AF65-F5344CB8AC3E}">
        <p14:creationId xmlns:p14="http://schemas.microsoft.com/office/powerpoint/2010/main" val="4086434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F8328964-332A-4115-BBD0-419F6E8FE1FF}" type="slidenum">
              <a:rPr lang="en-US" smtClean="0"/>
              <a:t>43</a:t>
            </a:fld>
            <a:endParaRPr lang="en-US"/>
          </a:p>
        </p:txBody>
      </p:sp>
    </p:spTree>
    <p:extLst>
      <p:ext uri="{BB962C8B-B14F-4D97-AF65-F5344CB8AC3E}">
        <p14:creationId xmlns:p14="http://schemas.microsoft.com/office/powerpoint/2010/main" val="313284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vs. Inferential Statistics</a:t>
            </a:r>
          </a:p>
        </p:txBody>
      </p:sp>
      <p:sp>
        <p:nvSpPr>
          <p:cNvPr id="3" name="Slide Number Placeholder 2"/>
          <p:cNvSpPr>
            <a:spLocks noGrp="1"/>
          </p:cNvSpPr>
          <p:nvPr>
            <p:ph type="sldNum" sz="quarter" idx="12"/>
          </p:nvPr>
        </p:nvSpPr>
        <p:spPr/>
        <p:txBody>
          <a:bodyPr/>
          <a:lstStyle/>
          <a:p>
            <a:fld id="{F8328964-332A-4115-BBD0-419F6E8FE1FF}" type="slidenum">
              <a:rPr lang="en-US" smtClean="0"/>
              <a:t>44</a:t>
            </a:fld>
            <a:endParaRPr lang="en-US"/>
          </a:p>
        </p:txBody>
      </p:sp>
      <p:sp>
        <p:nvSpPr>
          <p:cNvPr id="4" name="Content Placeholder 3"/>
          <p:cNvSpPr>
            <a:spLocks noGrp="1"/>
          </p:cNvSpPr>
          <p:nvPr>
            <p:ph sz="quarter" idx="1"/>
          </p:nvPr>
        </p:nvSpPr>
        <p:spPr/>
        <p:txBody>
          <a:bodyPr>
            <a:normAutofit/>
          </a:bodyPr>
          <a:lstStyle/>
          <a:p>
            <a:r>
              <a:rPr lang="en-US" sz="2800" dirty="0"/>
              <a:t>Descriptive: e.g., Median; describes data you have but can't be generalized beyond </a:t>
            </a:r>
            <a:r>
              <a:rPr lang="en-US" sz="2800" dirty="0" smtClean="0"/>
              <a:t>that</a:t>
            </a:r>
          </a:p>
          <a:p>
            <a:pPr lvl="1"/>
            <a:r>
              <a:rPr lang="en-US" sz="2400" dirty="0" smtClean="0"/>
              <a:t>We’ve talked </a:t>
            </a:r>
            <a:r>
              <a:rPr lang="en-US" sz="2400" dirty="0"/>
              <a:t>about Exploratory Data </a:t>
            </a:r>
            <a:r>
              <a:rPr lang="en-US" sz="2400" dirty="0" smtClean="0"/>
              <a:t>Analysis (EDA), such as 5-number summary, boxplots, histogram, scatterplot matrix, correlation </a:t>
            </a:r>
            <a:r>
              <a:rPr lang="en-US" sz="2400" dirty="0" err="1" smtClean="0"/>
              <a:t>anlysis</a:t>
            </a:r>
            <a:endParaRPr lang="en-US" sz="2400" dirty="0" smtClean="0"/>
          </a:p>
          <a:p>
            <a:endParaRPr lang="en-US" sz="2800" dirty="0" smtClean="0"/>
          </a:p>
          <a:p>
            <a:r>
              <a:rPr lang="en-US" sz="2800" dirty="0" smtClean="0"/>
              <a:t>Inferential</a:t>
            </a:r>
            <a:r>
              <a:rPr lang="en-US" sz="2800" dirty="0"/>
              <a:t>: e.g., t-test, that enable inferences about the population beyond our data </a:t>
            </a:r>
          </a:p>
          <a:p>
            <a:pPr lvl="1"/>
            <a:r>
              <a:rPr lang="en-US" sz="2400" dirty="0" smtClean="0"/>
              <a:t>These </a:t>
            </a:r>
            <a:r>
              <a:rPr lang="en-US" sz="2400" dirty="0"/>
              <a:t>are the techniques we’ll leverage for Machine Learning and Prediction</a:t>
            </a:r>
          </a:p>
        </p:txBody>
      </p:sp>
    </p:spTree>
    <p:extLst>
      <p:ext uri="{BB962C8B-B14F-4D97-AF65-F5344CB8AC3E}">
        <p14:creationId xmlns:p14="http://schemas.microsoft.com/office/powerpoint/2010/main" val="4181688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Business Questions</a:t>
            </a:r>
          </a:p>
        </p:txBody>
      </p:sp>
      <p:sp>
        <p:nvSpPr>
          <p:cNvPr id="3" name="Slide Number Placeholder 2"/>
          <p:cNvSpPr>
            <a:spLocks noGrp="1"/>
          </p:cNvSpPr>
          <p:nvPr>
            <p:ph type="sldNum" sz="quarter" idx="12"/>
          </p:nvPr>
        </p:nvSpPr>
        <p:spPr/>
        <p:txBody>
          <a:bodyPr/>
          <a:lstStyle/>
          <a:p>
            <a:fld id="{F8328964-332A-4115-BBD0-419F6E8FE1FF}" type="slidenum">
              <a:rPr lang="en-US" smtClean="0"/>
              <a:t>45</a:t>
            </a:fld>
            <a:endParaRPr lang="en-US"/>
          </a:p>
        </p:txBody>
      </p:sp>
      <p:sp>
        <p:nvSpPr>
          <p:cNvPr id="4" name="Content Placeholder 3"/>
          <p:cNvSpPr>
            <a:spLocks noGrp="1"/>
          </p:cNvSpPr>
          <p:nvPr>
            <p:ph sz="quarter" idx="1"/>
          </p:nvPr>
        </p:nvSpPr>
        <p:spPr/>
        <p:txBody>
          <a:bodyPr>
            <a:noAutofit/>
          </a:bodyPr>
          <a:lstStyle/>
          <a:p>
            <a:r>
              <a:rPr lang="en-US" sz="2800" dirty="0"/>
              <a:t>Simple (descriptive) Stats</a:t>
            </a:r>
          </a:p>
          <a:p>
            <a:pPr lvl="1"/>
            <a:r>
              <a:rPr lang="en-US" sz="2400" dirty="0" smtClean="0"/>
              <a:t>“</a:t>
            </a:r>
            <a:r>
              <a:rPr lang="en-US" sz="2400" dirty="0"/>
              <a:t>Who are the most profitable customers?”</a:t>
            </a:r>
          </a:p>
          <a:p>
            <a:r>
              <a:rPr lang="en-US" sz="2800" dirty="0" smtClean="0"/>
              <a:t>Hypothesis </a:t>
            </a:r>
            <a:r>
              <a:rPr lang="en-US" sz="2800" dirty="0"/>
              <a:t>Testing</a:t>
            </a:r>
          </a:p>
          <a:p>
            <a:pPr lvl="1"/>
            <a:r>
              <a:rPr lang="en-US" sz="2400" dirty="0" smtClean="0"/>
              <a:t>“</a:t>
            </a:r>
            <a:r>
              <a:rPr lang="en-US" sz="2400" dirty="0"/>
              <a:t>Is there a difference in value to the company of </a:t>
            </a:r>
            <a:r>
              <a:rPr lang="en-US" sz="2400" dirty="0" smtClean="0"/>
              <a:t>these customers</a:t>
            </a:r>
            <a:r>
              <a:rPr lang="en-US" sz="2400" dirty="0"/>
              <a:t>?”</a:t>
            </a:r>
          </a:p>
          <a:p>
            <a:r>
              <a:rPr lang="en-US" sz="2800" dirty="0" smtClean="0"/>
              <a:t>Segmentation/Classification</a:t>
            </a:r>
            <a:endParaRPr lang="en-US" sz="2800" dirty="0"/>
          </a:p>
          <a:p>
            <a:pPr lvl="1"/>
            <a:r>
              <a:rPr lang="en-US" sz="2400" dirty="0" smtClean="0"/>
              <a:t>“What </a:t>
            </a:r>
            <a:r>
              <a:rPr lang="en-US" sz="2400" dirty="0"/>
              <a:t>are the common characteristics of </a:t>
            </a:r>
            <a:r>
              <a:rPr lang="en-US" sz="2400" dirty="0" smtClean="0"/>
              <a:t>these customers?”</a:t>
            </a:r>
            <a:endParaRPr lang="en-US" sz="2400" dirty="0"/>
          </a:p>
          <a:p>
            <a:r>
              <a:rPr lang="en-US" sz="2800" dirty="0" smtClean="0"/>
              <a:t>Prediction</a:t>
            </a:r>
            <a:endParaRPr lang="en-US" sz="2800" dirty="0"/>
          </a:p>
          <a:p>
            <a:pPr lvl="1"/>
            <a:r>
              <a:rPr lang="en-US" sz="2400" dirty="0" smtClean="0"/>
              <a:t>“Will </a:t>
            </a:r>
            <a:r>
              <a:rPr lang="en-US" sz="2400" dirty="0"/>
              <a:t>this new customer become a </a:t>
            </a:r>
            <a:r>
              <a:rPr lang="en-US" sz="2400" dirty="0" smtClean="0"/>
              <a:t>profitable customer</a:t>
            </a:r>
            <a:r>
              <a:rPr lang="en-US" sz="2400" dirty="0"/>
              <a:t>? If so, how profitable</a:t>
            </a:r>
            <a:r>
              <a:rPr lang="en-US" sz="2400" dirty="0" smtClean="0"/>
              <a:t>?”</a:t>
            </a:r>
            <a:endParaRPr lang="en-US" sz="2400" dirty="0"/>
          </a:p>
          <a:p>
            <a:endParaRPr lang="en-US" sz="2800" dirty="0"/>
          </a:p>
        </p:txBody>
      </p:sp>
      <p:sp>
        <p:nvSpPr>
          <p:cNvPr id="5" name="Rectangle 4"/>
          <p:cNvSpPr/>
          <p:nvPr/>
        </p:nvSpPr>
        <p:spPr>
          <a:xfrm>
            <a:off x="2819400" y="5925252"/>
            <a:ext cx="6054606" cy="369332"/>
          </a:xfrm>
          <a:prstGeom prst="rect">
            <a:avLst/>
          </a:prstGeom>
        </p:spPr>
        <p:txBody>
          <a:bodyPr wrap="none">
            <a:spAutoFit/>
          </a:bodyPr>
          <a:lstStyle/>
          <a:p>
            <a:r>
              <a:rPr lang="en-US" dirty="0"/>
              <a:t>adapted from Provost and Fawcett, “Data Science for Business”</a:t>
            </a:r>
          </a:p>
        </p:txBody>
      </p:sp>
    </p:spTree>
    <p:extLst>
      <p:ext uri="{BB962C8B-B14F-4D97-AF65-F5344CB8AC3E}">
        <p14:creationId xmlns:p14="http://schemas.microsoft.com/office/powerpoint/2010/main" val="26806787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Population vs. Sample</a:t>
            </a:r>
          </a:p>
        </p:txBody>
      </p:sp>
      <p:sp>
        <p:nvSpPr>
          <p:cNvPr id="3" name="Slide Number Placeholder 2"/>
          <p:cNvSpPr>
            <a:spLocks noGrp="1"/>
          </p:cNvSpPr>
          <p:nvPr>
            <p:ph type="sldNum" sz="quarter" idx="12"/>
          </p:nvPr>
        </p:nvSpPr>
        <p:spPr/>
        <p:txBody>
          <a:bodyPr/>
          <a:lstStyle/>
          <a:p>
            <a:fld id="{F8328964-332A-4115-BBD0-419F6E8FE1FF}" type="slidenum">
              <a:rPr lang="en-US" smtClean="0"/>
              <a:t>46</a:t>
            </a:fld>
            <a:endParaRPr lang="en-US"/>
          </a:p>
        </p:txBody>
      </p:sp>
      <p:sp>
        <p:nvSpPr>
          <p:cNvPr id="4" name="Content Placeholder 3"/>
          <p:cNvSpPr>
            <a:spLocks noGrp="1"/>
          </p:cNvSpPr>
          <p:nvPr>
            <p:ph sz="quarter" idx="1"/>
          </p:nvPr>
        </p:nvSpPr>
        <p:spPr/>
        <p:txBody>
          <a:bodyPr>
            <a:normAutofit fontScale="92500" lnSpcReduction="20000"/>
          </a:bodyPr>
          <a:lstStyle/>
          <a:p>
            <a:r>
              <a:rPr lang="en-US" u="sng" dirty="0">
                <a:solidFill>
                  <a:srgbClr val="FF0000"/>
                </a:solidFill>
              </a:rPr>
              <a:t>Population</a:t>
            </a:r>
            <a:r>
              <a:rPr lang="en-US" dirty="0"/>
              <a:t>: the whole body of subjects that are of interest to us in a particular study.</a:t>
            </a:r>
          </a:p>
          <a:p>
            <a:endParaRPr lang="en-US" dirty="0"/>
          </a:p>
          <a:p>
            <a:r>
              <a:rPr lang="en-US" u="sng" dirty="0">
                <a:solidFill>
                  <a:srgbClr val="FF0000"/>
                </a:solidFill>
              </a:rPr>
              <a:t>Sample</a:t>
            </a:r>
            <a:r>
              <a:rPr lang="en-US" dirty="0"/>
              <a:t>: a portion of the population from which we collect data. </a:t>
            </a:r>
          </a:p>
          <a:p>
            <a:endParaRPr lang="en-US" dirty="0"/>
          </a:p>
          <a:p>
            <a:endParaRPr lang="en-US" dirty="0"/>
          </a:p>
          <a:p>
            <a:endParaRPr lang="en-US" dirty="0"/>
          </a:p>
          <a:p>
            <a:endParaRPr lang="en-US" dirty="0"/>
          </a:p>
          <a:p>
            <a:endParaRPr lang="en-US" dirty="0"/>
          </a:p>
          <a:p>
            <a:r>
              <a:rPr lang="en-US" dirty="0"/>
              <a:t>In most cases, the dataset set we have in hand does not cover all subjects. However, we still want to know the patterns or relationships for the whole subject. </a:t>
            </a:r>
          </a:p>
          <a:p>
            <a:endParaRPr lang="en-US" dirty="0"/>
          </a:p>
          <a:p>
            <a:r>
              <a:rPr lang="en-US" dirty="0"/>
              <a:t>In order to make statements on population based on data collected from sample, the sample must be representative of the population. This involves hypothesis testing.</a:t>
            </a:r>
          </a:p>
        </p:txBody>
      </p:sp>
      <p:sp>
        <p:nvSpPr>
          <p:cNvPr id="5" name="TextBox 4"/>
          <p:cNvSpPr txBox="1"/>
          <p:nvPr/>
        </p:nvSpPr>
        <p:spPr>
          <a:xfrm>
            <a:off x="2362200" y="2667000"/>
            <a:ext cx="7315200"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For example, if we want to study college students in U.S.A:</a:t>
            </a:r>
          </a:p>
          <a:p>
            <a:r>
              <a:rPr lang="en-US" dirty="0"/>
              <a:t>		population = all college students in U.S.A.</a:t>
            </a:r>
          </a:p>
          <a:p>
            <a:r>
              <a:rPr lang="en-US" dirty="0"/>
              <a:t>		a sample = 1000 students randomly selected </a:t>
            </a:r>
            <a:r>
              <a:rPr lang="en-US" dirty="0" smtClean="0"/>
              <a:t>at </a:t>
            </a:r>
            <a:r>
              <a:rPr lang="en-US" dirty="0"/>
              <a:t>MST</a:t>
            </a:r>
          </a:p>
        </p:txBody>
      </p:sp>
    </p:spTree>
    <p:extLst>
      <p:ext uri="{BB962C8B-B14F-4D97-AF65-F5344CB8AC3E}">
        <p14:creationId xmlns:p14="http://schemas.microsoft.com/office/powerpoint/2010/main" val="1087628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Model</a:t>
            </a:r>
          </a:p>
        </p:txBody>
      </p:sp>
      <p:sp>
        <p:nvSpPr>
          <p:cNvPr id="3" name="Slide Number Placeholder 2"/>
          <p:cNvSpPr>
            <a:spLocks noGrp="1"/>
          </p:cNvSpPr>
          <p:nvPr>
            <p:ph type="sldNum" sz="quarter" idx="12"/>
          </p:nvPr>
        </p:nvSpPr>
        <p:spPr/>
        <p:txBody>
          <a:bodyPr/>
          <a:lstStyle/>
          <a:p>
            <a:fld id="{F8328964-332A-4115-BBD0-419F6E8FE1FF}" type="slidenum">
              <a:rPr lang="en-US" smtClean="0"/>
              <a:t>47</a:t>
            </a:fld>
            <a:endParaRPr lang="en-US"/>
          </a:p>
        </p:txBody>
      </p:sp>
      <p:sp>
        <p:nvSpPr>
          <p:cNvPr id="4" name="Content Placeholder 3"/>
          <p:cNvSpPr>
            <a:spLocks noGrp="1"/>
          </p:cNvSpPr>
          <p:nvPr>
            <p:ph sz="quarter" idx="1"/>
          </p:nvPr>
        </p:nvSpPr>
        <p:spPr>
          <a:xfrm>
            <a:off x="609600" y="1181902"/>
            <a:ext cx="9601200" cy="1408898"/>
          </a:xfrm>
        </p:spPr>
        <p:txBody>
          <a:bodyPr>
            <a:normAutofit/>
          </a:bodyPr>
          <a:lstStyle/>
          <a:p>
            <a:r>
              <a:rPr lang="en-US" sz="2000" dirty="0"/>
              <a:t>Identify the population and then draw a fair sample from that population and do statistical analysis;</a:t>
            </a:r>
          </a:p>
          <a:p>
            <a:r>
              <a:rPr lang="en-US" sz="2000" dirty="0"/>
              <a:t>Because the sample is representative of the population, you can automatically generalize your results back to the population. </a:t>
            </a:r>
          </a:p>
        </p:txBody>
      </p:sp>
      <p:pic>
        <p:nvPicPr>
          <p:cNvPr id="1026" name="Picture 2" descr="http://www.socialresearchmethods.net/kb/Assets/images/extsam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4079" y="2736846"/>
            <a:ext cx="5563842" cy="33828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95600" y="6432208"/>
            <a:ext cx="6629400" cy="338554"/>
          </a:xfrm>
          <a:prstGeom prst="rect">
            <a:avLst/>
          </a:prstGeom>
          <a:noFill/>
        </p:spPr>
        <p:txBody>
          <a:bodyPr wrap="square" rtlCol="0">
            <a:spAutoFit/>
          </a:bodyPr>
          <a:lstStyle/>
          <a:p>
            <a:pPr algn="ctr"/>
            <a:r>
              <a:rPr lang="en-US" sz="1600" dirty="0">
                <a:solidFill>
                  <a:schemeClr val="tx1">
                    <a:lumMod val="50000"/>
                    <a:lumOff val="50000"/>
                  </a:schemeClr>
                </a:solidFill>
              </a:rPr>
              <a:t>Source: http://www.socialresearchmethods.net/kb/external.php</a:t>
            </a:r>
          </a:p>
        </p:txBody>
      </p:sp>
    </p:spTree>
    <p:extLst>
      <p:ext uri="{BB962C8B-B14F-4D97-AF65-F5344CB8AC3E}">
        <p14:creationId xmlns:p14="http://schemas.microsoft.com/office/powerpoint/2010/main" val="35006766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 Testing</a:t>
            </a:r>
          </a:p>
        </p:txBody>
      </p:sp>
      <p:sp>
        <p:nvSpPr>
          <p:cNvPr id="3" name="Slide Number Placeholder 2"/>
          <p:cNvSpPr>
            <a:spLocks noGrp="1"/>
          </p:cNvSpPr>
          <p:nvPr>
            <p:ph type="sldNum" sz="quarter" idx="12"/>
          </p:nvPr>
        </p:nvSpPr>
        <p:spPr/>
        <p:txBody>
          <a:bodyPr/>
          <a:lstStyle/>
          <a:p>
            <a:fld id="{F8328964-332A-4115-BBD0-419F6E8FE1FF}" type="slidenum">
              <a:rPr lang="en-US" smtClean="0"/>
              <a:t>48</a:t>
            </a:fld>
            <a:endParaRPr lang="en-US"/>
          </a:p>
        </p:txBody>
      </p:sp>
      <p:sp>
        <p:nvSpPr>
          <p:cNvPr id="4" name="Content Placeholder 3"/>
          <p:cNvSpPr>
            <a:spLocks noGrp="1"/>
          </p:cNvSpPr>
          <p:nvPr>
            <p:ph sz="quarter" idx="1"/>
          </p:nvPr>
        </p:nvSpPr>
        <p:spPr/>
        <p:txBody>
          <a:bodyPr/>
          <a:lstStyle/>
          <a:p>
            <a:r>
              <a:rPr lang="en-US" dirty="0"/>
              <a:t>A hypothesis is a statement about a population parameter.</a:t>
            </a:r>
          </a:p>
          <a:p>
            <a:endParaRPr lang="en-US" dirty="0"/>
          </a:p>
          <a:p>
            <a:r>
              <a:rPr lang="en-US" dirty="0"/>
              <a:t>The goal of a hypothesis test is to decide, based on a sample from the population, which of two complementary hypotheses is true.</a:t>
            </a:r>
          </a:p>
          <a:p>
            <a:pPr lvl="1"/>
            <a:r>
              <a:rPr lang="en-US" dirty="0"/>
              <a:t>Null hypothesis H</a:t>
            </a:r>
            <a:r>
              <a:rPr lang="en-US" baseline="-25000" dirty="0"/>
              <a:t>0</a:t>
            </a:r>
            <a:r>
              <a:rPr lang="en-US" dirty="0"/>
              <a:t>: a tentative assumption about a population parameter</a:t>
            </a:r>
          </a:p>
          <a:p>
            <a:pPr lvl="1"/>
            <a:r>
              <a:rPr lang="en-US" dirty="0"/>
              <a:t>Alternative hypothesis H</a:t>
            </a:r>
            <a:r>
              <a:rPr lang="en-US" baseline="-25000" dirty="0"/>
              <a:t>a</a:t>
            </a:r>
            <a:r>
              <a:rPr lang="en-US" dirty="0"/>
              <a:t>: the opposite of the null </a:t>
            </a:r>
            <a:r>
              <a:rPr lang="en-US" dirty="0" smtClean="0"/>
              <a:t>hypothesis</a:t>
            </a:r>
            <a:endParaRPr lang="en-US" dirty="0"/>
          </a:p>
          <a:p>
            <a:pPr lvl="1"/>
            <a:endParaRPr lang="en-US" dirty="0"/>
          </a:p>
          <a:p>
            <a:r>
              <a:rPr lang="en-US" dirty="0"/>
              <a:t>A </a:t>
            </a:r>
            <a:r>
              <a:rPr lang="en-US" b="1" dirty="0">
                <a:solidFill>
                  <a:srgbClr val="FF0000"/>
                </a:solidFill>
              </a:rPr>
              <a:t>null hypothesis</a:t>
            </a:r>
            <a:r>
              <a:rPr lang="en-US" dirty="0"/>
              <a:t> is what, the researcher tries to </a:t>
            </a:r>
            <a:r>
              <a:rPr lang="en-US" b="1" dirty="0" smtClean="0">
                <a:solidFill>
                  <a:srgbClr val="FF0000"/>
                </a:solidFill>
              </a:rPr>
              <a:t>disprove/reject</a:t>
            </a:r>
            <a:r>
              <a:rPr lang="en-US" dirty="0" smtClean="0"/>
              <a:t> </a:t>
            </a:r>
            <a:r>
              <a:rPr lang="en-US" dirty="0"/>
              <a:t>whereas an alternative hypothesis is what the researcher wants to prove.</a:t>
            </a:r>
          </a:p>
        </p:txBody>
      </p:sp>
    </p:spTree>
    <p:extLst>
      <p:ext uri="{BB962C8B-B14F-4D97-AF65-F5344CB8AC3E}">
        <p14:creationId xmlns:p14="http://schemas.microsoft.com/office/powerpoint/2010/main" val="19573969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t>Forms for Null and Alternative Hypotheses about a Population Mean</a:t>
            </a:r>
          </a:p>
        </p:txBody>
      </p:sp>
      <p:sp>
        <p:nvSpPr>
          <p:cNvPr id="3" name="Slide Number Placeholder 2"/>
          <p:cNvSpPr>
            <a:spLocks noGrp="1"/>
          </p:cNvSpPr>
          <p:nvPr>
            <p:ph type="sldNum" sz="quarter" idx="12"/>
          </p:nvPr>
        </p:nvSpPr>
        <p:spPr/>
        <p:txBody>
          <a:bodyPr/>
          <a:lstStyle/>
          <a:p>
            <a:fld id="{F8328964-332A-4115-BBD0-419F6E8FE1FF}" type="slidenum">
              <a:rPr lang="en-US" smtClean="0"/>
              <a:t>49</a:t>
            </a:fld>
            <a:endParaRPr lang="en-US"/>
          </a:p>
        </p:txBody>
      </p:sp>
      <p:sp>
        <p:nvSpPr>
          <p:cNvPr id="4" name="Content Placeholder 3"/>
          <p:cNvSpPr>
            <a:spLocks noGrp="1"/>
          </p:cNvSpPr>
          <p:nvPr>
            <p:ph sz="quarter" idx="1"/>
          </p:nvPr>
        </p:nvSpPr>
        <p:spPr>
          <a:xfrm>
            <a:off x="609600" y="1219200"/>
            <a:ext cx="9601200" cy="1288136"/>
          </a:xfrm>
        </p:spPr>
        <p:txBody>
          <a:bodyPr>
            <a:normAutofit/>
          </a:bodyPr>
          <a:lstStyle/>
          <a:p>
            <a:r>
              <a:rPr lang="en-US" i="1" dirty="0"/>
              <a:t>µ </a:t>
            </a:r>
            <a:r>
              <a:rPr lang="en-US" dirty="0"/>
              <a:t>is the population mean</a:t>
            </a:r>
          </a:p>
          <a:p>
            <a:r>
              <a:rPr lang="en-US" i="1" dirty="0"/>
              <a:t>µ</a:t>
            </a:r>
            <a:r>
              <a:rPr lang="en-US" i="1" baseline="-25000" dirty="0"/>
              <a:t>0</a:t>
            </a:r>
            <a:r>
              <a:rPr lang="en-US" i="1" dirty="0"/>
              <a:t> </a:t>
            </a:r>
            <a:r>
              <a:rPr lang="en-US" dirty="0"/>
              <a:t>is a hypothesized value of the population mean</a:t>
            </a:r>
          </a:p>
        </p:txBody>
      </p:sp>
      <p:sp>
        <p:nvSpPr>
          <p:cNvPr id="5" name="Rectangle 4"/>
          <p:cNvSpPr>
            <a:spLocks noChangeArrowheads="1"/>
          </p:cNvSpPr>
          <p:nvPr/>
        </p:nvSpPr>
        <p:spPr bwMode="auto">
          <a:xfrm>
            <a:off x="5067300" y="2667001"/>
            <a:ext cx="1822450" cy="1192213"/>
          </a:xfrm>
          <a:prstGeom prst="rect">
            <a:avLst/>
          </a:prstGeom>
          <a:gradFill flip="none" rotWithShape="1">
            <a:gsLst>
              <a:gs pos="0">
                <a:srgbClr val="72AF2F">
                  <a:shade val="30000"/>
                  <a:satMod val="115000"/>
                </a:srgbClr>
              </a:gs>
              <a:gs pos="50000">
                <a:srgbClr val="72AF2F">
                  <a:shade val="67500"/>
                  <a:satMod val="115000"/>
                </a:srgbClr>
              </a:gs>
              <a:gs pos="100000">
                <a:srgbClr val="72AF2F">
                  <a:shade val="100000"/>
                  <a:satMod val="115000"/>
                </a:srgbClr>
              </a:gs>
            </a:gsLst>
            <a:lin ang="16200000" scaled="1"/>
            <a:tileRect/>
          </a:gradFill>
          <a:ln w="6350">
            <a:noFill/>
            <a:miter lim="800000"/>
            <a:headEnd/>
            <a:tailEnd/>
          </a:ln>
          <a:effectLst/>
          <a:scene3d>
            <a:camera prst="orthographicFront">
              <a:rot lat="0" lon="0" rev="0"/>
            </a:camera>
            <a:lightRig rig="balanced" dir="t">
              <a:rot lat="0" lon="0" rev="8700000"/>
            </a:lightRig>
          </a:scene3d>
          <a:sp3d/>
        </p:spPr>
        <p:txBody>
          <a:bodyPr wrap="none" anchor="ctr"/>
          <a:lstStyle>
            <a:defPPr>
              <a:defRPr lang="en-US"/>
            </a:defPPr>
            <a:lvl1pPr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1pPr>
            <a:lvl2pPr marL="4572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2pPr>
            <a:lvl3pPr marL="9144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3pPr>
            <a:lvl4pPr marL="13716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4pPr>
            <a:lvl5pPr marL="18288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5pPr>
            <a:lvl6pPr marL="2286000" algn="l" defTabSz="914400" rtl="0" eaLnBrk="1" latinLnBrk="0" hangingPunct="1">
              <a:defRPr sz="2200" kern="1200">
                <a:solidFill>
                  <a:schemeClr val="tx1"/>
                </a:solidFill>
                <a:latin typeface="MS Reference Serif" charset="0"/>
                <a:ea typeface="+mn-ea"/>
                <a:cs typeface="Arial" panose="020B0604020202020204" pitchFamily="34" charset="0"/>
              </a:defRPr>
            </a:lvl6pPr>
            <a:lvl7pPr marL="2743200" algn="l" defTabSz="914400" rtl="0" eaLnBrk="1" latinLnBrk="0" hangingPunct="1">
              <a:defRPr sz="2200" kern="1200">
                <a:solidFill>
                  <a:schemeClr val="tx1"/>
                </a:solidFill>
                <a:latin typeface="MS Reference Serif" charset="0"/>
                <a:ea typeface="+mn-ea"/>
                <a:cs typeface="Arial" panose="020B0604020202020204" pitchFamily="34" charset="0"/>
              </a:defRPr>
            </a:lvl7pPr>
            <a:lvl8pPr marL="3200400" algn="l" defTabSz="914400" rtl="0" eaLnBrk="1" latinLnBrk="0" hangingPunct="1">
              <a:defRPr sz="2200" kern="1200">
                <a:solidFill>
                  <a:schemeClr val="tx1"/>
                </a:solidFill>
                <a:latin typeface="MS Reference Serif" charset="0"/>
                <a:ea typeface="+mn-ea"/>
                <a:cs typeface="Arial" panose="020B0604020202020204" pitchFamily="34" charset="0"/>
              </a:defRPr>
            </a:lvl8pPr>
            <a:lvl9pPr marL="3657600" algn="l" defTabSz="914400" rtl="0" eaLnBrk="1" latinLnBrk="0" hangingPunct="1">
              <a:defRPr sz="2200" kern="1200">
                <a:solidFill>
                  <a:schemeClr val="tx1"/>
                </a:solidFill>
                <a:latin typeface="MS Reference Serif" charset="0"/>
                <a:ea typeface="+mn-ea"/>
                <a:cs typeface="Arial" panose="020B0604020202020204" pitchFamily="34" charset="0"/>
              </a:defRPr>
            </a:lvl9pPr>
          </a:lstStyle>
          <a:p>
            <a:pPr algn="ctr" eaLnBrk="0" hangingPunct="0">
              <a:defRPr/>
            </a:pPr>
            <a:endParaRPr lang="en-US">
              <a:effectLst>
                <a:outerShdw blurRad="38100" dist="38100" dir="2700000" algn="tl">
                  <a:srgbClr val="000000">
                    <a:alpha val="43137"/>
                  </a:srgbClr>
                </a:outerShdw>
              </a:effectLst>
              <a:latin typeface="MS Reference Serif" pitchFamily="18" charset="0"/>
              <a:cs typeface="+mn-cs"/>
            </a:endParaRPr>
          </a:p>
        </p:txBody>
      </p:sp>
      <p:sp>
        <p:nvSpPr>
          <p:cNvPr id="6" name="Rectangle 5"/>
          <p:cNvSpPr>
            <a:spLocks noChangeArrowheads="1"/>
          </p:cNvSpPr>
          <p:nvPr/>
        </p:nvSpPr>
        <p:spPr bwMode="auto">
          <a:xfrm>
            <a:off x="7010400" y="2667001"/>
            <a:ext cx="1822450" cy="1192213"/>
          </a:xfrm>
          <a:prstGeom prst="rect">
            <a:avLst/>
          </a:prstGeom>
          <a:gradFill flip="none" rotWithShape="1">
            <a:gsLst>
              <a:gs pos="0">
                <a:srgbClr val="72AF2F">
                  <a:shade val="30000"/>
                  <a:satMod val="115000"/>
                </a:srgbClr>
              </a:gs>
              <a:gs pos="50000">
                <a:srgbClr val="72AF2F">
                  <a:shade val="67500"/>
                  <a:satMod val="115000"/>
                </a:srgbClr>
              </a:gs>
              <a:gs pos="100000">
                <a:srgbClr val="72AF2F">
                  <a:shade val="100000"/>
                  <a:satMod val="115000"/>
                </a:srgbClr>
              </a:gs>
            </a:gsLst>
            <a:lin ang="16200000" scaled="1"/>
            <a:tileRect/>
          </a:gradFill>
          <a:ln w="6350">
            <a:noFill/>
            <a:miter lim="800000"/>
            <a:headEnd/>
            <a:tailEnd/>
          </a:ln>
          <a:effectLst/>
          <a:scene3d>
            <a:camera prst="orthographicFront">
              <a:rot lat="0" lon="0" rev="0"/>
            </a:camera>
            <a:lightRig rig="balanced" dir="t">
              <a:rot lat="0" lon="0" rev="8700000"/>
            </a:lightRig>
          </a:scene3d>
          <a:sp3d/>
        </p:spPr>
        <p:txBody>
          <a:bodyPr wrap="none" anchor="ctr"/>
          <a:lstStyle>
            <a:defPPr>
              <a:defRPr lang="en-US"/>
            </a:defPPr>
            <a:lvl1pPr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1pPr>
            <a:lvl2pPr marL="4572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2pPr>
            <a:lvl3pPr marL="9144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3pPr>
            <a:lvl4pPr marL="13716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4pPr>
            <a:lvl5pPr marL="18288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5pPr>
            <a:lvl6pPr marL="2286000" algn="l" defTabSz="914400" rtl="0" eaLnBrk="1" latinLnBrk="0" hangingPunct="1">
              <a:defRPr sz="2200" kern="1200">
                <a:solidFill>
                  <a:schemeClr val="tx1"/>
                </a:solidFill>
                <a:latin typeface="MS Reference Serif" charset="0"/>
                <a:ea typeface="+mn-ea"/>
                <a:cs typeface="Arial" panose="020B0604020202020204" pitchFamily="34" charset="0"/>
              </a:defRPr>
            </a:lvl6pPr>
            <a:lvl7pPr marL="2743200" algn="l" defTabSz="914400" rtl="0" eaLnBrk="1" latinLnBrk="0" hangingPunct="1">
              <a:defRPr sz="2200" kern="1200">
                <a:solidFill>
                  <a:schemeClr val="tx1"/>
                </a:solidFill>
                <a:latin typeface="MS Reference Serif" charset="0"/>
                <a:ea typeface="+mn-ea"/>
                <a:cs typeface="Arial" panose="020B0604020202020204" pitchFamily="34" charset="0"/>
              </a:defRPr>
            </a:lvl7pPr>
            <a:lvl8pPr marL="3200400" algn="l" defTabSz="914400" rtl="0" eaLnBrk="1" latinLnBrk="0" hangingPunct="1">
              <a:defRPr sz="2200" kern="1200">
                <a:solidFill>
                  <a:schemeClr val="tx1"/>
                </a:solidFill>
                <a:latin typeface="MS Reference Serif" charset="0"/>
                <a:ea typeface="+mn-ea"/>
                <a:cs typeface="Arial" panose="020B0604020202020204" pitchFamily="34" charset="0"/>
              </a:defRPr>
            </a:lvl8pPr>
            <a:lvl9pPr marL="3657600" algn="l" defTabSz="914400" rtl="0" eaLnBrk="1" latinLnBrk="0" hangingPunct="1">
              <a:defRPr sz="2200" kern="1200">
                <a:solidFill>
                  <a:schemeClr val="tx1"/>
                </a:solidFill>
                <a:latin typeface="MS Reference Serif" charset="0"/>
                <a:ea typeface="+mn-ea"/>
                <a:cs typeface="Arial" panose="020B0604020202020204" pitchFamily="34" charset="0"/>
              </a:defRPr>
            </a:lvl9pPr>
          </a:lstStyle>
          <a:p>
            <a:pPr algn="ctr" eaLnBrk="0" hangingPunct="0">
              <a:defRPr/>
            </a:pPr>
            <a:endParaRPr lang="en-US">
              <a:effectLst>
                <a:outerShdw blurRad="38100" dist="38100" dir="2700000" algn="tl">
                  <a:srgbClr val="000000">
                    <a:alpha val="43137"/>
                  </a:srgbClr>
                </a:outerShdw>
              </a:effectLst>
              <a:latin typeface="MS Reference Serif" pitchFamily="18" charset="0"/>
              <a:cs typeface="+mn-cs"/>
            </a:endParaRPr>
          </a:p>
        </p:txBody>
      </p:sp>
      <p:sp>
        <p:nvSpPr>
          <p:cNvPr id="7" name="Rectangle 6"/>
          <p:cNvSpPr>
            <a:spLocks noChangeArrowheads="1"/>
          </p:cNvSpPr>
          <p:nvPr/>
        </p:nvSpPr>
        <p:spPr bwMode="auto">
          <a:xfrm>
            <a:off x="3124200" y="2667000"/>
            <a:ext cx="1822450" cy="1189038"/>
          </a:xfrm>
          <a:prstGeom prst="rect">
            <a:avLst/>
          </a:prstGeom>
          <a:gradFill flip="none" rotWithShape="1">
            <a:gsLst>
              <a:gs pos="0">
                <a:srgbClr val="72AF2F">
                  <a:shade val="30000"/>
                  <a:satMod val="115000"/>
                </a:srgbClr>
              </a:gs>
              <a:gs pos="50000">
                <a:srgbClr val="72AF2F">
                  <a:shade val="67500"/>
                  <a:satMod val="115000"/>
                </a:srgbClr>
              </a:gs>
              <a:gs pos="100000">
                <a:srgbClr val="72AF2F">
                  <a:shade val="100000"/>
                  <a:satMod val="115000"/>
                </a:srgbClr>
              </a:gs>
            </a:gsLst>
            <a:lin ang="16200000" scaled="1"/>
            <a:tileRect/>
          </a:gradFill>
          <a:ln w="6350">
            <a:noFill/>
            <a:miter lim="800000"/>
            <a:headEnd/>
            <a:tailEnd/>
          </a:ln>
          <a:effectLst/>
          <a:scene3d>
            <a:camera prst="orthographicFront">
              <a:rot lat="0" lon="0" rev="0"/>
            </a:camera>
            <a:lightRig rig="balanced" dir="t">
              <a:rot lat="0" lon="0" rev="8700000"/>
            </a:lightRig>
          </a:scene3d>
          <a:sp3d/>
        </p:spPr>
        <p:txBody>
          <a:bodyPr wrap="none" anchor="ctr"/>
          <a:lstStyle>
            <a:defPPr>
              <a:defRPr lang="en-US"/>
            </a:defPPr>
            <a:lvl1pPr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1pPr>
            <a:lvl2pPr marL="4572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2pPr>
            <a:lvl3pPr marL="9144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3pPr>
            <a:lvl4pPr marL="13716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4pPr>
            <a:lvl5pPr marL="18288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5pPr>
            <a:lvl6pPr marL="2286000" algn="l" defTabSz="914400" rtl="0" eaLnBrk="1" latinLnBrk="0" hangingPunct="1">
              <a:defRPr sz="2200" kern="1200">
                <a:solidFill>
                  <a:schemeClr val="tx1"/>
                </a:solidFill>
                <a:latin typeface="MS Reference Serif" charset="0"/>
                <a:ea typeface="+mn-ea"/>
                <a:cs typeface="Arial" panose="020B0604020202020204" pitchFamily="34" charset="0"/>
              </a:defRPr>
            </a:lvl6pPr>
            <a:lvl7pPr marL="2743200" algn="l" defTabSz="914400" rtl="0" eaLnBrk="1" latinLnBrk="0" hangingPunct="1">
              <a:defRPr sz="2200" kern="1200">
                <a:solidFill>
                  <a:schemeClr val="tx1"/>
                </a:solidFill>
                <a:latin typeface="MS Reference Serif" charset="0"/>
                <a:ea typeface="+mn-ea"/>
                <a:cs typeface="Arial" panose="020B0604020202020204" pitchFamily="34" charset="0"/>
              </a:defRPr>
            </a:lvl7pPr>
            <a:lvl8pPr marL="3200400" algn="l" defTabSz="914400" rtl="0" eaLnBrk="1" latinLnBrk="0" hangingPunct="1">
              <a:defRPr sz="2200" kern="1200">
                <a:solidFill>
                  <a:schemeClr val="tx1"/>
                </a:solidFill>
                <a:latin typeface="MS Reference Serif" charset="0"/>
                <a:ea typeface="+mn-ea"/>
                <a:cs typeface="Arial" panose="020B0604020202020204" pitchFamily="34" charset="0"/>
              </a:defRPr>
            </a:lvl8pPr>
            <a:lvl9pPr marL="3657600" algn="l" defTabSz="914400" rtl="0" eaLnBrk="1" latinLnBrk="0" hangingPunct="1">
              <a:defRPr sz="2200" kern="1200">
                <a:solidFill>
                  <a:schemeClr val="tx1"/>
                </a:solidFill>
                <a:latin typeface="MS Reference Serif" charset="0"/>
                <a:ea typeface="+mn-ea"/>
                <a:cs typeface="Arial" panose="020B0604020202020204" pitchFamily="34" charset="0"/>
              </a:defRPr>
            </a:lvl9pPr>
          </a:lstStyle>
          <a:p>
            <a:pPr algn="ctr" eaLnBrk="0" hangingPunct="0">
              <a:defRPr/>
            </a:pPr>
            <a:endParaRPr lang="en-US">
              <a:effectLst>
                <a:outerShdw blurRad="38100" dist="38100" dir="2700000" algn="tl">
                  <a:srgbClr val="000000">
                    <a:alpha val="43137"/>
                  </a:srgbClr>
                </a:outerShdw>
              </a:effectLst>
              <a:latin typeface="MS Reference Serif" pitchFamily="18" charset="0"/>
              <a:cs typeface="+mn-cs"/>
            </a:endParaRPr>
          </a:p>
        </p:txBody>
      </p:sp>
      <p:sp>
        <p:nvSpPr>
          <p:cNvPr id="8" name="Text Box 5"/>
          <p:cNvSpPr txBox="1">
            <a:spLocks noChangeArrowheads="1"/>
          </p:cNvSpPr>
          <p:nvPr/>
        </p:nvSpPr>
        <p:spPr bwMode="auto">
          <a:xfrm>
            <a:off x="3308303" y="3938588"/>
            <a:ext cx="1454244" cy="707886"/>
          </a:xfrm>
          <a:prstGeom prst="rect">
            <a:avLst/>
          </a:prstGeom>
          <a:noFill/>
          <a:ln w="12700">
            <a:noFill/>
            <a:miter lim="800000"/>
            <a:headEnd/>
            <a:tailEnd/>
          </a:ln>
          <a:effectLst/>
        </p:spPr>
        <p:txBody>
          <a:bodyPr wrap="none">
            <a:spAutoFit/>
          </a:bodyPr>
          <a:lstStyle>
            <a:defPPr>
              <a:defRPr lang="en-US"/>
            </a:defPPr>
            <a:lvl1pPr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1pPr>
            <a:lvl2pPr marL="4572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2pPr>
            <a:lvl3pPr marL="9144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3pPr>
            <a:lvl4pPr marL="13716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4pPr>
            <a:lvl5pPr marL="18288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5pPr>
            <a:lvl6pPr marL="2286000" algn="l" defTabSz="914400" rtl="0" eaLnBrk="1" latinLnBrk="0" hangingPunct="1">
              <a:defRPr sz="2200" kern="1200">
                <a:solidFill>
                  <a:schemeClr val="tx1"/>
                </a:solidFill>
                <a:latin typeface="MS Reference Serif" charset="0"/>
                <a:ea typeface="+mn-ea"/>
                <a:cs typeface="Arial" panose="020B0604020202020204" pitchFamily="34" charset="0"/>
              </a:defRPr>
            </a:lvl6pPr>
            <a:lvl7pPr marL="2743200" algn="l" defTabSz="914400" rtl="0" eaLnBrk="1" latinLnBrk="0" hangingPunct="1">
              <a:defRPr sz="2200" kern="1200">
                <a:solidFill>
                  <a:schemeClr val="tx1"/>
                </a:solidFill>
                <a:latin typeface="MS Reference Serif" charset="0"/>
                <a:ea typeface="+mn-ea"/>
                <a:cs typeface="Arial" panose="020B0604020202020204" pitchFamily="34" charset="0"/>
              </a:defRPr>
            </a:lvl7pPr>
            <a:lvl8pPr marL="3200400" algn="l" defTabSz="914400" rtl="0" eaLnBrk="1" latinLnBrk="0" hangingPunct="1">
              <a:defRPr sz="2200" kern="1200">
                <a:solidFill>
                  <a:schemeClr val="tx1"/>
                </a:solidFill>
                <a:latin typeface="MS Reference Serif" charset="0"/>
                <a:ea typeface="+mn-ea"/>
                <a:cs typeface="Arial" panose="020B0604020202020204" pitchFamily="34" charset="0"/>
              </a:defRPr>
            </a:lvl8pPr>
            <a:lvl9pPr marL="3657600" algn="l" defTabSz="914400" rtl="0" eaLnBrk="1" latinLnBrk="0" hangingPunct="1">
              <a:defRPr sz="2200" kern="1200">
                <a:solidFill>
                  <a:schemeClr val="tx1"/>
                </a:solidFill>
                <a:latin typeface="MS Reference Serif" charset="0"/>
                <a:ea typeface="+mn-ea"/>
                <a:cs typeface="Arial" panose="020B0604020202020204" pitchFamily="34" charset="0"/>
              </a:defRPr>
            </a:lvl9pPr>
          </a:lstStyle>
          <a:p>
            <a:pPr algn="ctr" eaLnBrk="0" hangingPunct="0">
              <a:defRPr/>
            </a:pPr>
            <a:r>
              <a:rPr lang="en-US" sz="2000" dirty="0">
                <a:latin typeface="Book Antiqua" pitchFamily="18" charset="0"/>
                <a:cs typeface="+mn-cs"/>
              </a:rPr>
              <a:t>One-tailed</a:t>
            </a:r>
          </a:p>
          <a:p>
            <a:pPr algn="ctr" eaLnBrk="0" hangingPunct="0">
              <a:defRPr/>
            </a:pPr>
            <a:r>
              <a:rPr lang="en-US" sz="2000" dirty="0">
                <a:latin typeface="Book Antiqua" pitchFamily="18" charset="0"/>
                <a:cs typeface="+mn-cs"/>
              </a:rPr>
              <a:t>(lower-tail)</a:t>
            </a:r>
          </a:p>
        </p:txBody>
      </p:sp>
      <p:sp>
        <p:nvSpPr>
          <p:cNvPr id="9" name="Text Box 6"/>
          <p:cNvSpPr txBox="1">
            <a:spLocks noChangeArrowheads="1"/>
          </p:cNvSpPr>
          <p:nvPr/>
        </p:nvSpPr>
        <p:spPr bwMode="auto">
          <a:xfrm>
            <a:off x="5213141" y="3938588"/>
            <a:ext cx="1487907" cy="707886"/>
          </a:xfrm>
          <a:prstGeom prst="rect">
            <a:avLst/>
          </a:prstGeom>
          <a:noFill/>
          <a:ln w="12700">
            <a:noFill/>
            <a:miter lim="800000"/>
            <a:headEnd/>
            <a:tailEnd/>
          </a:ln>
          <a:effectLst/>
        </p:spPr>
        <p:txBody>
          <a:bodyPr wrap="none">
            <a:spAutoFit/>
          </a:bodyPr>
          <a:lstStyle>
            <a:defPPr>
              <a:defRPr lang="en-US"/>
            </a:defPPr>
            <a:lvl1pPr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1pPr>
            <a:lvl2pPr marL="4572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2pPr>
            <a:lvl3pPr marL="9144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3pPr>
            <a:lvl4pPr marL="13716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4pPr>
            <a:lvl5pPr marL="18288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5pPr>
            <a:lvl6pPr marL="2286000" algn="l" defTabSz="914400" rtl="0" eaLnBrk="1" latinLnBrk="0" hangingPunct="1">
              <a:defRPr sz="2200" kern="1200">
                <a:solidFill>
                  <a:schemeClr val="tx1"/>
                </a:solidFill>
                <a:latin typeface="MS Reference Serif" charset="0"/>
                <a:ea typeface="+mn-ea"/>
                <a:cs typeface="Arial" panose="020B0604020202020204" pitchFamily="34" charset="0"/>
              </a:defRPr>
            </a:lvl6pPr>
            <a:lvl7pPr marL="2743200" algn="l" defTabSz="914400" rtl="0" eaLnBrk="1" latinLnBrk="0" hangingPunct="1">
              <a:defRPr sz="2200" kern="1200">
                <a:solidFill>
                  <a:schemeClr val="tx1"/>
                </a:solidFill>
                <a:latin typeface="MS Reference Serif" charset="0"/>
                <a:ea typeface="+mn-ea"/>
                <a:cs typeface="Arial" panose="020B0604020202020204" pitchFamily="34" charset="0"/>
              </a:defRPr>
            </a:lvl7pPr>
            <a:lvl8pPr marL="3200400" algn="l" defTabSz="914400" rtl="0" eaLnBrk="1" latinLnBrk="0" hangingPunct="1">
              <a:defRPr sz="2200" kern="1200">
                <a:solidFill>
                  <a:schemeClr val="tx1"/>
                </a:solidFill>
                <a:latin typeface="MS Reference Serif" charset="0"/>
                <a:ea typeface="+mn-ea"/>
                <a:cs typeface="Arial" panose="020B0604020202020204" pitchFamily="34" charset="0"/>
              </a:defRPr>
            </a:lvl8pPr>
            <a:lvl9pPr marL="3657600" algn="l" defTabSz="914400" rtl="0" eaLnBrk="1" latinLnBrk="0" hangingPunct="1">
              <a:defRPr sz="2200" kern="1200">
                <a:solidFill>
                  <a:schemeClr val="tx1"/>
                </a:solidFill>
                <a:latin typeface="MS Reference Serif" charset="0"/>
                <a:ea typeface="+mn-ea"/>
                <a:cs typeface="Arial" panose="020B0604020202020204" pitchFamily="34" charset="0"/>
              </a:defRPr>
            </a:lvl9pPr>
          </a:lstStyle>
          <a:p>
            <a:pPr algn="ctr" eaLnBrk="0" hangingPunct="0">
              <a:defRPr/>
            </a:pPr>
            <a:r>
              <a:rPr lang="en-US" sz="2000" dirty="0">
                <a:latin typeface="Book Antiqua" pitchFamily="18" charset="0"/>
                <a:cs typeface="+mn-cs"/>
              </a:rPr>
              <a:t>One-tailed</a:t>
            </a:r>
          </a:p>
          <a:p>
            <a:pPr algn="ctr" eaLnBrk="0" hangingPunct="0">
              <a:defRPr/>
            </a:pPr>
            <a:r>
              <a:rPr lang="en-US" sz="2000" dirty="0">
                <a:latin typeface="Book Antiqua" pitchFamily="18" charset="0"/>
                <a:cs typeface="+mn-cs"/>
              </a:rPr>
              <a:t>(upper-tail)</a:t>
            </a:r>
          </a:p>
        </p:txBody>
      </p:sp>
      <p:sp>
        <p:nvSpPr>
          <p:cNvPr id="10" name="Text Box 7"/>
          <p:cNvSpPr txBox="1">
            <a:spLocks noChangeArrowheads="1"/>
          </p:cNvSpPr>
          <p:nvPr/>
        </p:nvSpPr>
        <p:spPr bwMode="auto">
          <a:xfrm>
            <a:off x="7208152" y="3938588"/>
            <a:ext cx="1422184" cy="400110"/>
          </a:xfrm>
          <a:prstGeom prst="rect">
            <a:avLst/>
          </a:prstGeom>
          <a:noFill/>
          <a:ln w="12700">
            <a:noFill/>
            <a:miter lim="800000"/>
            <a:headEnd/>
            <a:tailEnd/>
          </a:ln>
          <a:effectLst/>
        </p:spPr>
        <p:txBody>
          <a:bodyPr wrap="none">
            <a:spAutoFit/>
          </a:bodyPr>
          <a:lstStyle>
            <a:defPPr>
              <a:defRPr lang="en-US"/>
            </a:defPPr>
            <a:lvl1pPr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1pPr>
            <a:lvl2pPr marL="4572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2pPr>
            <a:lvl3pPr marL="9144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3pPr>
            <a:lvl4pPr marL="13716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4pPr>
            <a:lvl5pPr marL="1828800" algn="l" rtl="0" fontAlgn="base">
              <a:spcBef>
                <a:spcPct val="0"/>
              </a:spcBef>
              <a:spcAft>
                <a:spcPct val="0"/>
              </a:spcAft>
              <a:defRPr sz="2200" kern="1200">
                <a:solidFill>
                  <a:schemeClr val="tx1"/>
                </a:solidFill>
                <a:latin typeface="MS Reference Serif" charset="0"/>
                <a:ea typeface="+mn-ea"/>
                <a:cs typeface="Arial" panose="020B0604020202020204" pitchFamily="34" charset="0"/>
              </a:defRPr>
            </a:lvl5pPr>
            <a:lvl6pPr marL="2286000" algn="l" defTabSz="914400" rtl="0" eaLnBrk="1" latinLnBrk="0" hangingPunct="1">
              <a:defRPr sz="2200" kern="1200">
                <a:solidFill>
                  <a:schemeClr val="tx1"/>
                </a:solidFill>
                <a:latin typeface="MS Reference Serif" charset="0"/>
                <a:ea typeface="+mn-ea"/>
                <a:cs typeface="Arial" panose="020B0604020202020204" pitchFamily="34" charset="0"/>
              </a:defRPr>
            </a:lvl6pPr>
            <a:lvl7pPr marL="2743200" algn="l" defTabSz="914400" rtl="0" eaLnBrk="1" latinLnBrk="0" hangingPunct="1">
              <a:defRPr sz="2200" kern="1200">
                <a:solidFill>
                  <a:schemeClr val="tx1"/>
                </a:solidFill>
                <a:latin typeface="MS Reference Serif" charset="0"/>
                <a:ea typeface="+mn-ea"/>
                <a:cs typeface="Arial" panose="020B0604020202020204" pitchFamily="34" charset="0"/>
              </a:defRPr>
            </a:lvl7pPr>
            <a:lvl8pPr marL="3200400" algn="l" defTabSz="914400" rtl="0" eaLnBrk="1" latinLnBrk="0" hangingPunct="1">
              <a:defRPr sz="2200" kern="1200">
                <a:solidFill>
                  <a:schemeClr val="tx1"/>
                </a:solidFill>
                <a:latin typeface="MS Reference Serif" charset="0"/>
                <a:ea typeface="+mn-ea"/>
                <a:cs typeface="Arial" panose="020B0604020202020204" pitchFamily="34" charset="0"/>
              </a:defRPr>
            </a:lvl8pPr>
            <a:lvl9pPr marL="3657600" algn="l" defTabSz="914400" rtl="0" eaLnBrk="1" latinLnBrk="0" hangingPunct="1">
              <a:defRPr sz="2200" kern="1200">
                <a:solidFill>
                  <a:schemeClr val="tx1"/>
                </a:solidFill>
                <a:latin typeface="MS Reference Serif" charset="0"/>
                <a:ea typeface="+mn-ea"/>
                <a:cs typeface="Arial" panose="020B0604020202020204" pitchFamily="34" charset="0"/>
              </a:defRPr>
            </a:lvl9pPr>
          </a:lstStyle>
          <a:p>
            <a:pPr algn="ctr" eaLnBrk="0" hangingPunct="0">
              <a:defRPr/>
            </a:pPr>
            <a:r>
              <a:rPr lang="en-US" sz="2000" dirty="0">
                <a:latin typeface="Book Antiqua" pitchFamily="18" charset="0"/>
                <a:cs typeface="+mn-cs"/>
              </a:rPr>
              <a:t>Two-tailed</a:t>
            </a:r>
          </a:p>
        </p:txBody>
      </p:sp>
      <p:grpSp>
        <p:nvGrpSpPr>
          <p:cNvPr id="11" name="Group 10"/>
          <p:cNvGrpSpPr>
            <a:grpSpLocks/>
          </p:cNvGrpSpPr>
          <p:nvPr/>
        </p:nvGrpSpPr>
        <p:grpSpPr bwMode="auto">
          <a:xfrm>
            <a:off x="3290888" y="2809880"/>
            <a:ext cx="1498600" cy="893764"/>
            <a:chOff x="1203" y="2478"/>
            <a:chExt cx="944" cy="563"/>
          </a:xfrm>
          <a:effectLst/>
        </p:grpSpPr>
        <p:pic>
          <p:nvPicPr>
            <p:cNvPr id="21"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3" y="2478"/>
              <a:ext cx="944" cy="251"/>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7" y="2790"/>
              <a:ext cx="936" cy="251"/>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 name="Group 11"/>
          <p:cNvGrpSpPr>
            <a:grpSpLocks/>
          </p:cNvGrpSpPr>
          <p:nvPr/>
        </p:nvGrpSpPr>
        <p:grpSpPr bwMode="auto">
          <a:xfrm>
            <a:off x="5253038" y="2809880"/>
            <a:ext cx="1498600" cy="893764"/>
            <a:chOff x="2439" y="2478"/>
            <a:chExt cx="944" cy="563"/>
          </a:xfrm>
          <a:effectLst/>
        </p:grpSpPr>
        <p:pic>
          <p:nvPicPr>
            <p:cNvPr id="19" name="Picture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9" y="2478"/>
              <a:ext cx="944" cy="251"/>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43" y="2790"/>
              <a:ext cx="936" cy="251"/>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 12"/>
          <p:cNvGrpSpPr>
            <a:grpSpLocks/>
          </p:cNvGrpSpPr>
          <p:nvPr/>
        </p:nvGrpSpPr>
        <p:grpSpPr bwMode="auto">
          <a:xfrm>
            <a:off x="7167563" y="2809880"/>
            <a:ext cx="1498600" cy="893764"/>
            <a:chOff x="3645" y="2478"/>
            <a:chExt cx="944" cy="563"/>
          </a:xfrm>
          <a:effectLst/>
        </p:grpSpPr>
        <p:pic>
          <p:nvPicPr>
            <p:cNvPr id="17"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45" y="2478"/>
              <a:ext cx="944" cy="251"/>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45" y="2790"/>
              <a:ext cx="944" cy="251"/>
            </a:xfrm>
            <a:prstGeom prst="rect">
              <a:avLst/>
            </a:prstGeom>
            <a:noFill/>
            <a:ln>
              <a:noFill/>
            </a:ln>
            <a:effectLst>
              <a:outerShdw dist="17961" dir="2700000" algn="ctr" rotWithShape="0">
                <a:srgbClr val="00000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Rectangle 13"/>
          <p:cNvSpPr/>
          <p:nvPr/>
        </p:nvSpPr>
        <p:spPr>
          <a:xfrm>
            <a:off x="609600" y="5035659"/>
            <a:ext cx="11506200" cy="907941"/>
          </a:xfrm>
          <a:prstGeom prst="rect">
            <a:avLst/>
          </a:prstGeom>
        </p:spPr>
        <p:txBody>
          <a:bodyPr wrap="square">
            <a:spAutoFit/>
          </a:bodyPr>
          <a:lstStyle/>
          <a:p>
            <a:pPr marL="342900" indent="-342900">
              <a:spcAft>
                <a:spcPts val="600"/>
              </a:spcAft>
              <a:buFont typeface="Wingdings" panose="05000000000000000000" pitchFamily="2" charset="2"/>
              <a:buChar char="§"/>
            </a:pPr>
            <a:r>
              <a:rPr lang="en-US" sz="2400" dirty="0">
                <a:solidFill>
                  <a:srgbClr val="FF0000"/>
                </a:solidFill>
              </a:rPr>
              <a:t>The null and alternative hypotheses divide all possibilities into two non-overlapping sets.</a:t>
            </a:r>
          </a:p>
          <a:p>
            <a:pPr marL="342900" indent="-342900">
              <a:spcAft>
                <a:spcPts val="600"/>
              </a:spcAft>
              <a:buFont typeface="Wingdings" panose="05000000000000000000" pitchFamily="2" charset="2"/>
              <a:buChar char="§"/>
            </a:pPr>
            <a:r>
              <a:rPr lang="en-US" sz="2400" dirty="0">
                <a:solidFill>
                  <a:srgbClr val="FF0000"/>
                </a:solidFill>
              </a:rPr>
              <a:t>The equality part is always in null hypotheses. </a:t>
            </a:r>
          </a:p>
        </p:txBody>
      </p:sp>
    </p:spTree>
    <p:extLst>
      <p:ext uri="{BB962C8B-B14F-4D97-AF65-F5344CB8AC3E}">
        <p14:creationId xmlns:p14="http://schemas.microsoft.com/office/powerpoint/2010/main" val="3981343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Data</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F8328964-332A-4115-BBD0-419F6E8FE1FF}" type="slidenum">
              <a:rPr lang="en-US" smtClean="0"/>
              <a:t>5</a:t>
            </a:fld>
            <a:endParaRPr lang="en-US"/>
          </a:p>
        </p:txBody>
      </p:sp>
    </p:spTree>
    <p:extLst>
      <p:ext uri="{BB962C8B-B14F-4D97-AF65-F5344CB8AC3E}">
        <p14:creationId xmlns:p14="http://schemas.microsoft.com/office/powerpoint/2010/main" val="19785781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Slide Number Placeholder 2"/>
          <p:cNvSpPr>
            <a:spLocks noGrp="1"/>
          </p:cNvSpPr>
          <p:nvPr>
            <p:ph type="sldNum" sz="quarter" idx="12"/>
          </p:nvPr>
        </p:nvSpPr>
        <p:spPr/>
        <p:txBody>
          <a:bodyPr/>
          <a:lstStyle/>
          <a:p>
            <a:fld id="{F8328964-332A-4115-BBD0-419F6E8FE1FF}" type="slidenum">
              <a:rPr lang="en-US" smtClean="0"/>
              <a:t>50</a:t>
            </a:fld>
            <a:endParaRPr lang="en-US"/>
          </a:p>
        </p:txBody>
      </p:sp>
      <p:sp>
        <p:nvSpPr>
          <p:cNvPr id="4" name="Content Placeholder 3"/>
          <p:cNvSpPr>
            <a:spLocks noGrp="1"/>
          </p:cNvSpPr>
          <p:nvPr>
            <p:ph sz="quarter" idx="1"/>
          </p:nvPr>
        </p:nvSpPr>
        <p:spPr/>
        <p:txBody>
          <a:bodyPr/>
          <a:lstStyle/>
          <a:p>
            <a:r>
              <a:rPr lang="en-US" dirty="0"/>
              <a:t>The school principal wants to test if it is true what teachers say – that high school juniors use the computer an average 3.2 hours a day. </a:t>
            </a:r>
          </a:p>
          <a:p>
            <a:endParaRPr lang="en-US" dirty="0"/>
          </a:p>
          <a:p>
            <a:r>
              <a:rPr lang="en-US" dirty="0"/>
              <a:t>What are our null and alternative hypotheses?</a:t>
            </a:r>
          </a:p>
          <a:p>
            <a:endParaRPr lang="en-US" dirty="0"/>
          </a:p>
          <a:p>
            <a:r>
              <a:rPr lang="en-US" dirty="0"/>
              <a:t>If we want to test if the average daily computer use is at least 3.2 hours, what are the null and alternative hypotheses?</a:t>
            </a:r>
          </a:p>
        </p:txBody>
      </p:sp>
    </p:spTree>
    <p:extLst>
      <p:ext uri="{BB962C8B-B14F-4D97-AF65-F5344CB8AC3E}">
        <p14:creationId xmlns:p14="http://schemas.microsoft.com/office/powerpoint/2010/main" val="2116334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p-value?</a:t>
            </a:r>
          </a:p>
        </p:txBody>
      </p:sp>
      <p:sp>
        <p:nvSpPr>
          <p:cNvPr id="3" name="Slide Number Placeholder 2"/>
          <p:cNvSpPr>
            <a:spLocks noGrp="1"/>
          </p:cNvSpPr>
          <p:nvPr>
            <p:ph type="sldNum" sz="quarter" idx="12"/>
          </p:nvPr>
        </p:nvSpPr>
        <p:spPr/>
        <p:txBody>
          <a:bodyPr/>
          <a:lstStyle/>
          <a:p>
            <a:fld id="{F8328964-332A-4115-BBD0-419F6E8FE1FF}" type="slidenum">
              <a:rPr lang="en-US" smtClean="0"/>
              <a:t>51</a:t>
            </a:fld>
            <a:endParaRPr lang="en-US"/>
          </a:p>
        </p:txBody>
      </p:sp>
      <p:sp>
        <p:nvSpPr>
          <p:cNvPr id="4" name="Content Placeholder 3"/>
          <p:cNvSpPr>
            <a:spLocks noGrp="1"/>
          </p:cNvSpPr>
          <p:nvPr>
            <p:ph sz="quarter" idx="1"/>
          </p:nvPr>
        </p:nvSpPr>
        <p:spPr>
          <a:xfrm>
            <a:off x="609600" y="1219200"/>
            <a:ext cx="9601200" cy="2189013"/>
          </a:xfrm>
        </p:spPr>
        <p:txBody>
          <a:bodyPr>
            <a:noAutofit/>
          </a:bodyPr>
          <a:lstStyle/>
          <a:p>
            <a:pPr>
              <a:spcAft>
                <a:spcPts val="600"/>
              </a:spcAft>
            </a:pPr>
            <a:r>
              <a:rPr lang="en-US" sz="2400" u="sng" dirty="0">
                <a:solidFill>
                  <a:srgbClr val="FF0000"/>
                </a:solidFill>
              </a:rPr>
              <a:t>P value</a:t>
            </a:r>
            <a:r>
              <a:rPr lang="en-US" sz="2400" dirty="0">
                <a:solidFill>
                  <a:srgbClr val="FF0000"/>
                </a:solidFill>
              </a:rPr>
              <a:t> </a:t>
            </a:r>
            <a:r>
              <a:rPr lang="en-US" sz="2400" dirty="0"/>
              <a:t>is the probability of obtaining the observed or more extreme effect in your sample data, assuming that the null hypothesis is true.</a:t>
            </a:r>
          </a:p>
          <a:p>
            <a:pPr>
              <a:spcAft>
                <a:spcPts val="600"/>
              </a:spcAft>
            </a:pPr>
            <a:r>
              <a:rPr lang="en-US" sz="2400" dirty="0"/>
              <a:t>The smaller the p-value, the stronger the evidence against the null hypothesis.</a:t>
            </a:r>
          </a:p>
          <a:p>
            <a:pPr>
              <a:spcAft>
                <a:spcPts val="600"/>
              </a:spcAft>
            </a:pPr>
            <a:r>
              <a:rPr lang="en-US" sz="2400" dirty="0"/>
              <a:t>Commonly used threshold for p-value</a:t>
            </a:r>
          </a:p>
        </p:txBody>
      </p:sp>
      <p:graphicFrame>
        <p:nvGraphicFramePr>
          <p:cNvPr id="5" name="Table 4"/>
          <p:cNvGraphicFramePr>
            <a:graphicFrameLocks noGrp="1"/>
          </p:cNvGraphicFramePr>
          <p:nvPr>
            <p:extLst>
              <p:ext uri="{D42A27DB-BD31-4B8C-83A1-F6EECF244321}">
                <p14:modId xmlns:p14="http://schemas.microsoft.com/office/powerpoint/2010/main" val="3411659186"/>
              </p:ext>
            </p:extLst>
          </p:nvPr>
        </p:nvGraphicFramePr>
        <p:xfrm>
          <a:off x="1657350" y="3697339"/>
          <a:ext cx="8877300" cy="2404701"/>
        </p:xfrm>
        <a:graphic>
          <a:graphicData uri="http://schemas.openxmlformats.org/drawingml/2006/table">
            <a:tbl>
              <a:tblPr firstRow="1" bandRow="1">
                <a:tableStyleId>{2D5ABB26-0587-4C30-8999-92F81FD0307C}</a:tableStyleId>
              </a:tblPr>
              <a:tblGrid>
                <a:gridCol w="1921889">
                  <a:extLst>
                    <a:ext uri="{9D8B030D-6E8A-4147-A177-3AD203B41FA5}">
                      <a16:colId xmlns:a16="http://schemas.microsoft.com/office/drawing/2014/main" val="3624880231"/>
                    </a:ext>
                  </a:extLst>
                </a:gridCol>
                <a:gridCol w="6955411">
                  <a:extLst>
                    <a:ext uri="{9D8B030D-6E8A-4147-A177-3AD203B41FA5}">
                      <a16:colId xmlns:a16="http://schemas.microsoft.com/office/drawing/2014/main" val="2331342716"/>
                    </a:ext>
                  </a:extLst>
                </a:gridCol>
              </a:tblGrid>
              <a:tr h="370840">
                <a:tc>
                  <a:txBody>
                    <a:bodyPr/>
                    <a:lstStyle/>
                    <a:p>
                      <a:r>
                        <a:rPr lang="en-US" sz="1800" dirty="0"/>
                        <a:t>P &gt; 0.10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t>No evidence against the null hypothesis. The data appear to be consistent with the null hypothesis.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484129"/>
                  </a:ext>
                </a:extLst>
              </a:tr>
              <a:tr h="382861">
                <a:tc>
                  <a:txBody>
                    <a:bodyPr/>
                    <a:lstStyle/>
                    <a:p>
                      <a:r>
                        <a:rPr lang="en-US" sz="1800" dirty="0"/>
                        <a:t>0.05 &lt; P &lt; 0.10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rgbClr val="E32D2D"/>
                          </a:solidFill>
                        </a:rPr>
                        <a:t>Weak evidence</a:t>
                      </a:r>
                      <a:r>
                        <a:rPr lang="en-US" sz="1800" dirty="0"/>
                        <a:t> against the null hypothesis in favor of the alternative.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5164515"/>
                  </a:ext>
                </a:extLst>
              </a:tr>
              <a:tr h="370840">
                <a:tc>
                  <a:txBody>
                    <a:bodyPr/>
                    <a:lstStyle/>
                    <a:p>
                      <a:r>
                        <a:rPr lang="en-US" sz="1800" dirty="0"/>
                        <a:t>0.01 &lt; P &lt; 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rgbClr val="00B050"/>
                          </a:solidFill>
                        </a:rPr>
                        <a:t>Moderate evidence</a:t>
                      </a:r>
                      <a:r>
                        <a:rPr lang="en-US" sz="1800" dirty="0"/>
                        <a:t> against the null hypothesis in favor of the alternative.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20481"/>
                  </a:ext>
                </a:extLst>
              </a:tr>
              <a:tr h="370840">
                <a:tc>
                  <a:txBody>
                    <a:bodyPr/>
                    <a:lstStyle/>
                    <a:p>
                      <a:r>
                        <a:rPr lang="en-US" sz="1800" dirty="0"/>
                        <a:t>0.001 &lt; P &lt; 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rgbClr val="00B0F0"/>
                          </a:solidFill>
                        </a:rPr>
                        <a:t>Strong evidence </a:t>
                      </a:r>
                      <a:r>
                        <a:rPr lang="en-US" sz="1800" dirty="0"/>
                        <a:t>against the null hypothesis in favor of the alternative.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74947981"/>
                  </a:ext>
                </a:extLst>
              </a:tr>
              <a:tr h="370840">
                <a:tc>
                  <a:txBody>
                    <a:bodyPr/>
                    <a:lstStyle/>
                    <a:p>
                      <a:r>
                        <a:rPr lang="en-US" sz="1800" dirty="0"/>
                        <a:t>P &lt; 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dirty="0">
                          <a:solidFill>
                            <a:schemeClr val="bg2">
                              <a:lumMod val="50000"/>
                            </a:schemeClr>
                          </a:solidFill>
                        </a:rPr>
                        <a:t>Very strong evidence </a:t>
                      </a:r>
                      <a:r>
                        <a:rPr lang="en-US" sz="1800" dirty="0"/>
                        <a:t>against the null hypothesis in favor of the alternative.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043194"/>
                  </a:ext>
                </a:extLst>
              </a:tr>
            </a:tbl>
          </a:graphicData>
        </a:graphic>
      </p:graphicFrame>
      <p:sp>
        <p:nvSpPr>
          <p:cNvPr id="6" name="TextBox 5"/>
          <p:cNvSpPr txBox="1"/>
          <p:nvPr/>
        </p:nvSpPr>
        <p:spPr>
          <a:xfrm>
            <a:off x="2819400" y="6400801"/>
            <a:ext cx="6705600" cy="307777"/>
          </a:xfrm>
          <a:prstGeom prst="rect">
            <a:avLst/>
          </a:prstGeom>
          <a:noFill/>
        </p:spPr>
        <p:txBody>
          <a:bodyPr wrap="square" rtlCol="0">
            <a:spAutoFit/>
          </a:bodyPr>
          <a:lstStyle/>
          <a:p>
            <a:r>
              <a:rPr lang="en-US" sz="1400" dirty="0">
                <a:solidFill>
                  <a:schemeClr val="tx1">
                    <a:lumMod val="50000"/>
                    <a:lumOff val="50000"/>
                  </a:schemeClr>
                </a:solidFill>
              </a:rPr>
              <a:t>Source:  What is a p-value? http://www.stat.ualberta.ca/~hooper/teaching/misc/Pvalue.pdf</a:t>
            </a:r>
          </a:p>
        </p:txBody>
      </p:sp>
    </p:spTree>
    <p:extLst>
      <p:ext uri="{BB962C8B-B14F-4D97-AF65-F5344CB8AC3E}">
        <p14:creationId xmlns:p14="http://schemas.microsoft.com/office/powerpoint/2010/main" val="3585681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and Two Sample Tests</a:t>
            </a:r>
          </a:p>
        </p:txBody>
      </p:sp>
      <p:sp>
        <p:nvSpPr>
          <p:cNvPr id="3" name="Slide Number Placeholder 2"/>
          <p:cNvSpPr>
            <a:spLocks noGrp="1"/>
          </p:cNvSpPr>
          <p:nvPr>
            <p:ph type="sldNum" sz="quarter" idx="12"/>
          </p:nvPr>
        </p:nvSpPr>
        <p:spPr/>
        <p:txBody>
          <a:bodyPr/>
          <a:lstStyle/>
          <a:p>
            <a:fld id="{F8328964-332A-4115-BBD0-419F6E8FE1FF}" type="slidenum">
              <a:rPr lang="en-US" smtClean="0"/>
              <a:t>52</a:t>
            </a:fld>
            <a:endParaRPr lang="en-US"/>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val="1303449807"/>
              </p:ext>
            </p:extLst>
          </p:nvPr>
        </p:nvGraphicFramePr>
        <p:xfrm>
          <a:off x="1246632" y="1096632"/>
          <a:ext cx="9698735" cy="4480560"/>
        </p:xfrm>
        <a:graphic>
          <a:graphicData uri="http://schemas.openxmlformats.org/drawingml/2006/table">
            <a:tbl>
              <a:tblPr firstRow="1" bandRow="1">
                <a:tableStyleId>{2D5ABB26-0587-4C30-8999-92F81FD0307C}</a:tableStyleId>
              </a:tblPr>
              <a:tblGrid>
                <a:gridCol w="3143108">
                  <a:extLst>
                    <a:ext uri="{9D8B030D-6E8A-4147-A177-3AD203B41FA5}">
                      <a16:colId xmlns:a16="http://schemas.microsoft.com/office/drawing/2014/main" val="1203878304"/>
                    </a:ext>
                  </a:extLst>
                </a:gridCol>
                <a:gridCol w="2155275">
                  <a:extLst>
                    <a:ext uri="{9D8B030D-6E8A-4147-A177-3AD203B41FA5}">
                      <a16:colId xmlns:a16="http://schemas.microsoft.com/office/drawing/2014/main" val="2772258311"/>
                    </a:ext>
                  </a:extLst>
                </a:gridCol>
                <a:gridCol w="2155275">
                  <a:extLst>
                    <a:ext uri="{9D8B030D-6E8A-4147-A177-3AD203B41FA5}">
                      <a16:colId xmlns:a16="http://schemas.microsoft.com/office/drawing/2014/main" val="865570096"/>
                    </a:ext>
                  </a:extLst>
                </a:gridCol>
                <a:gridCol w="2245077">
                  <a:extLst>
                    <a:ext uri="{9D8B030D-6E8A-4147-A177-3AD203B41FA5}">
                      <a16:colId xmlns:a16="http://schemas.microsoft.com/office/drawing/2014/main" val="1085946185"/>
                    </a:ext>
                  </a:extLst>
                </a:gridCol>
              </a:tblGrid>
              <a:tr h="370840">
                <a:tc rowSpan="2">
                  <a:txBody>
                    <a:bodyPr/>
                    <a:lstStyle/>
                    <a:p>
                      <a:pPr algn="ctr"/>
                      <a:r>
                        <a:rPr lang="en-US" sz="2400" b="1" dirty="0"/>
                        <a:t>Purpose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gridSpan="3">
                  <a:txBody>
                    <a:bodyPr/>
                    <a:lstStyle/>
                    <a:p>
                      <a:pPr algn="ctr"/>
                      <a:r>
                        <a:rPr lang="en-US" sz="2400" b="1" dirty="0"/>
                        <a:t>Type of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6282150"/>
                  </a:ext>
                </a:extLst>
              </a:tr>
              <a:tr h="370840">
                <a:tc v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400" b="1" dirty="0"/>
                        <a:t>Gaussian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a:t>Non-Gaussian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r>
                        <a:rPr lang="en-US" sz="2400" b="1" dirty="0"/>
                        <a:t>Binomial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268483087"/>
                  </a:ext>
                </a:extLst>
              </a:tr>
              <a:tr h="370840">
                <a:tc>
                  <a:txBody>
                    <a:bodyPr/>
                    <a:lstStyle/>
                    <a:p>
                      <a:r>
                        <a:rPr lang="en-US" sz="2400" dirty="0"/>
                        <a:t>Compare</a:t>
                      </a:r>
                      <a:r>
                        <a:rPr lang="en-US" sz="2400" baseline="0" dirty="0"/>
                        <a:t> one group to a hypothetical value</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One sample 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Wilcoxon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Binomial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05996"/>
                  </a:ext>
                </a:extLst>
              </a:tr>
              <a:tr h="370840">
                <a:tc>
                  <a:txBody>
                    <a:bodyPr/>
                    <a:lstStyle/>
                    <a:p>
                      <a:r>
                        <a:rPr lang="en-US" sz="2400" dirty="0"/>
                        <a:t>Compare two paired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Paired t-test (</a:t>
                      </a:r>
                      <a:r>
                        <a:rPr kumimoji="0" lang="en-US" sz="2400" b="0" i="0" kern="1200" dirty="0">
                          <a:solidFill>
                            <a:schemeClr val="tx1"/>
                          </a:solidFill>
                          <a:effectLst/>
                          <a:latin typeface="+mn-lt"/>
                          <a:ea typeface="+mn-ea"/>
                          <a:cs typeface="+mn-cs"/>
                        </a:rPr>
                        <a:t>student's t-test</a:t>
                      </a:r>
                      <a:r>
                        <a:rPr lang="en-US" sz="24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Wilcoxon Test</a:t>
                      </a:r>
                    </a:p>
                    <a:p>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err="1"/>
                        <a:t>McNemar’s</a:t>
                      </a:r>
                      <a:r>
                        <a:rPr lang="en-US" sz="2400" dirty="0"/>
                        <a:t> 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3447239"/>
                  </a:ext>
                </a:extLst>
              </a:tr>
              <a:tr h="370840">
                <a:tc>
                  <a:txBody>
                    <a:bodyPr/>
                    <a:lstStyle/>
                    <a:p>
                      <a:r>
                        <a:rPr lang="en-US" sz="2400" dirty="0"/>
                        <a:t>Compare</a:t>
                      </a:r>
                      <a:r>
                        <a:rPr lang="en-US" sz="2400" baseline="0" dirty="0"/>
                        <a:t> two unpaired groups</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Two sample 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Wilcoxon-Mann-Whitney</a:t>
                      </a:r>
                      <a:r>
                        <a:rPr lang="en-US" sz="2400" baseline="0" dirty="0"/>
                        <a:t> Test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Chi-Square or Fisher’s Exact</a:t>
                      </a:r>
                      <a:r>
                        <a:rPr lang="en-US" sz="2400" baseline="0" dirty="0"/>
                        <a:t> Test</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6873583"/>
                  </a:ext>
                </a:extLst>
              </a:tr>
            </a:tbl>
          </a:graphicData>
        </a:graphic>
      </p:graphicFrame>
      <p:sp>
        <p:nvSpPr>
          <p:cNvPr id="6" name="TextBox 5"/>
          <p:cNvSpPr txBox="1"/>
          <p:nvPr/>
        </p:nvSpPr>
        <p:spPr>
          <a:xfrm>
            <a:off x="2362200" y="5754469"/>
            <a:ext cx="7467600" cy="646331"/>
          </a:xfrm>
          <a:prstGeom prst="rect">
            <a:avLst/>
          </a:prstGeom>
          <a:noFill/>
        </p:spPr>
        <p:txBody>
          <a:bodyPr wrap="square" rtlCol="0">
            <a:spAutoFit/>
          </a:bodyPr>
          <a:lstStyle/>
          <a:p>
            <a:r>
              <a:rPr lang="en-US" dirty="0"/>
              <a:t>Note: </a:t>
            </a:r>
            <a:r>
              <a:rPr lang="en-US" u="sng" dirty="0">
                <a:solidFill>
                  <a:srgbClr val="C00000"/>
                </a:solidFill>
              </a:rPr>
              <a:t>Paired groups</a:t>
            </a:r>
            <a:r>
              <a:rPr lang="en-US" dirty="0"/>
              <a:t> have the same subjects in different conditions. For example, same patients before and after some treatment.</a:t>
            </a:r>
          </a:p>
        </p:txBody>
      </p:sp>
    </p:spTree>
    <p:extLst>
      <p:ext uri="{BB962C8B-B14F-4D97-AF65-F5344CB8AC3E}">
        <p14:creationId xmlns:p14="http://schemas.microsoft.com/office/powerpoint/2010/main" val="36010494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Extension</a:t>
            </a:r>
          </a:p>
        </p:txBody>
      </p:sp>
      <p:sp>
        <p:nvSpPr>
          <p:cNvPr id="3" name="Slide Number Placeholder 2"/>
          <p:cNvSpPr>
            <a:spLocks noGrp="1"/>
          </p:cNvSpPr>
          <p:nvPr>
            <p:ph type="sldNum" sz="quarter" idx="12"/>
          </p:nvPr>
        </p:nvSpPr>
        <p:spPr/>
        <p:txBody>
          <a:bodyPr/>
          <a:lstStyle/>
          <a:p>
            <a:fld id="{F8328964-332A-4115-BBD0-419F6E8FE1FF}" type="slidenum">
              <a:rPr lang="en-US" smtClean="0"/>
              <a:t>53</a:t>
            </a:fld>
            <a:endParaRPr lang="en-US"/>
          </a:p>
        </p:txBody>
      </p:sp>
      <p:sp>
        <p:nvSpPr>
          <p:cNvPr id="4" name="Content Placeholder 3"/>
          <p:cNvSpPr>
            <a:spLocks noGrp="1"/>
          </p:cNvSpPr>
          <p:nvPr>
            <p:ph sz="quarter" idx="1"/>
          </p:nvPr>
        </p:nvSpPr>
        <p:spPr/>
        <p:txBody>
          <a:bodyPr/>
          <a:lstStyle/>
          <a:p>
            <a:r>
              <a:rPr lang="en-US" dirty="0"/>
              <a:t>T-test is used to compare means of some variable of interest between </a:t>
            </a:r>
            <a:r>
              <a:rPr lang="en-US" u="sng" dirty="0"/>
              <a:t>two groups</a:t>
            </a:r>
            <a:r>
              <a:rPr lang="en-US" dirty="0"/>
              <a:t> (two sample t-test) or compare mean of </a:t>
            </a:r>
            <a:r>
              <a:rPr lang="en-US" u="sng" dirty="0"/>
              <a:t>a single variable</a:t>
            </a:r>
            <a:r>
              <a:rPr lang="en-US" dirty="0"/>
              <a:t> to a benchmark (one way t-test).</a:t>
            </a:r>
          </a:p>
          <a:p>
            <a:endParaRPr lang="en-US" dirty="0"/>
          </a:p>
          <a:p>
            <a:r>
              <a:rPr lang="en-US" dirty="0"/>
              <a:t>To compared means of some variable between </a:t>
            </a:r>
            <a:r>
              <a:rPr lang="en-US" u="sng" dirty="0"/>
              <a:t>two or more groups</a:t>
            </a:r>
            <a:r>
              <a:rPr lang="en-US" dirty="0"/>
              <a:t>, we can use ANOVA (analysis of variance) or regression (by using dummy variables).</a:t>
            </a:r>
          </a:p>
          <a:p>
            <a:pPr lvl="1"/>
            <a:r>
              <a:rPr lang="en-US" dirty="0"/>
              <a:t>Type “</a:t>
            </a:r>
            <a:r>
              <a:rPr lang="en-US" dirty="0">
                <a:solidFill>
                  <a:srgbClr val="E32D2D"/>
                </a:solidFill>
                <a:latin typeface="Arial" panose="020B0604020202020204" pitchFamily="34" charset="0"/>
                <a:cs typeface="Arial" panose="020B0604020202020204" pitchFamily="34" charset="0"/>
              </a:rPr>
              <a:t>?</a:t>
            </a:r>
            <a:r>
              <a:rPr lang="en-US" dirty="0" err="1">
                <a:solidFill>
                  <a:srgbClr val="E32D2D"/>
                </a:solidFill>
                <a:latin typeface="Arial" panose="020B0604020202020204" pitchFamily="34" charset="0"/>
                <a:cs typeface="Arial" panose="020B0604020202020204" pitchFamily="34" charset="0"/>
              </a:rPr>
              <a:t>aov</a:t>
            </a:r>
            <a:r>
              <a:rPr lang="en-US" dirty="0"/>
              <a:t>” to learn more...</a:t>
            </a:r>
          </a:p>
        </p:txBody>
      </p:sp>
    </p:spTree>
    <p:extLst>
      <p:ext uri="{BB962C8B-B14F-4D97-AF65-F5344CB8AC3E}">
        <p14:creationId xmlns:p14="http://schemas.microsoft.com/office/powerpoint/2010/main" val="1511261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function </a:t>
            </a:r>
            <a:r>
              <a:rPr lang="en-US" dirty="0" err="1"/>
              <a:t>t.test</a:t>
            </a:r>
            <a:r>
              <a:rPr lang="en-US" dirty="0"/>
              <a:t>()</a:t>
            </a:r>
          </a:p>
        </p:txBody>
      </p:sp>
      <p:sp>
        <p:nvSpPr>
          <p:cNvPr id="3" name="Slide Number Placeholder 2"/>
          <p:cNvSpPr>
            <a:spLocks noGrp="1"/>
          </p:cNvSpPr>
          <p:nvPr>
            <p:ph type="sldNum" sz="quarter" idx="12"/>
          </p:nvPr>
        </p:nvSpPr>
        <p:spPr/>
        <p:txBody>
          <a:bodyPr/>
          <a:lstStyle/>
          <a:p>
            <a:fld id="{F8328964-332A-4115-BBD0-419F6E8FE1FF}" type="slidenum">
              <a:rPr lang="en-US" smtClean="0"/>
              <a:t>54</a:t>
            </a:fld>
            <a:endParaRPr lang="en-US"/>
          </a:p>
        </p:txBody>
      </p:sp>
      <p:sp>
        <p:nvSpPr>
          <p:cNvPr id="4" name="Content Placeholder 3"/>
          <p:cNvSpPr>
            <a:spLocks noGrp="1"/>
          </p:cNvSpPr>
          <p:nvPr>
            <p:ph sz="quarter" idx="1"/>
          </p:nvPr>
        </p:nvSpPr>
        <p:spPr>
          <a:xfrm>
            <a:off x="609600" y="1219200"/>
            <a:ext cx="9601200" cy="381000"/>
          </a:xfrm>
        </p:spPr>
        <p:txBody>
          <a:bodyPr>
            <a:normAutofit fontScale="85000" lnSpcReduction="20000"/>
          </a:bodyPr>
          <a:lstStyle/>
          <a:p>
            <a:r>
              <a:rPr lang="en-US" dirty="0"/>
              <a:t>Syntax:</a:t>
            </a:r>
          </a:p>
        </p:txBody>
      </p:sp>
      <p:sp>
        <p:nvSpPr>
          <p:cNvPr id="6" name="Rectangle 5"/>
          <p:cNvSpPr/>
          <p:nvPr/>
        </p:nvSpPr>
        <p:spPr>
          <a:xfrm>
            <a:off x="2667000" y="1253574"/>
            <a:ext cx="6172200" cy="1200329"/>
          </a:xfrm>
          <a:prstGeom prst="rect">
            <a:avLst/>
          </a:prstGeom>
        </p:spPr>
        <p:txBody>
          <a:bodyPr wrap="square">
            <a:spAutoFit/>
          </a:bodyPr>
          <a:lstStyle/>
          <a:p>
            <a:r>
              <a:rPr lang="en-US" dirty="0" err="1">
                <a:solidFill>
                  <a:srgbClr val="000000"/>
                </a:solidFill>
                <a:highlight>
                  <a:srgbClr val="FFFFFF"/>
                </a:highlight>
              </a:rPr>
              <a:t>t.test</a:t>
            </a:r>
            <a:r>
              <a:rPr lang="en-US" dirty="0">
                <a:solidFill>
                  <a:srgbClr val="000080"/>
                </a:solidFill>
                <a:highlight>
                  <a:srgbClr val="FFFFFF"/>
                </a:highlight>
              </a:rPr>
              <a:t>(</a:t>
            </a:r>
            <a:r>
              <a:rPr lang="en-US" dirty="0">
                <a:solidFill>
                  <a:srgbClr val="000000"/>
                </a:solidFill>
                <a:highlight>
                  <a:srgbClr val="FFFFFF"/>
                </a:highlight>
              </a:rPr>
              <a:t>x, y </a:t>
            </a:r>
            <a:r>
              <a:rPr lang="en-US" dirty="0">
                <a:solidFill>
                  <a:srgbClr val="000080"/>
                </a:solidFill>
                <a:highlight>
                  <a:srgbClr val="FFFFFF"/>
                </a:highlight>
              </a:rPr>
              <a:t>=</a:t>
            </a:r>
            <a:r>
              <a:rPr lang="en-US" dirty="0">
                <a:solidFill>
                  <a:srgbClr val="000000"/>
                </a:solidFill>
                <a:highlight>
                  <a:srgbClr val="FFFFFF"/>
                </a:highlight>
              </a:rPr>
              <a:t> </a:t>
            </a:r>
            <a:r>
              <a:rPr lang="en-US" dirty="0">
                <a:solidFill>
                  <a:srgbClr val="0000FF"/>
                </a:solidFill>
                <a:highlight>
                  <a:srgbClr val="FFFFFF"/>
                </a:highlight>
              </a:rPr>
              <a:t>NULL</a:t>
            </a:r>
            <a:r>
              <a:rPr lang="en-US" dirty="0">
                <a:solidFill>
                  <a:srgbClr val="000000"/>
                </a:solidFill>
                <a:highlight>
                  <a:srgbClr val="FFFFFF"/>
                </a:highlight>
              </a:rPr>
              <a:t>, </a:t>
            </a:r>
          </a:p>
          <a:p>
            <a:r>
              <a:rPr lang="en-US" dirty="0">
                <a:solidFill>
                  <a:srgbClr val="000000"/>
                </a:solidFill>
                <a:highlight>
                  <a:srgbClr val="FFFFFF"/>
                </a:highlight>
              </a:rPr>
              <a:t>       alternative </a:t>
            </a:r>
            <a:r>
              <a:rPr lang="en-US" dirty="0">
                <a:solidFill>
                  <a:srgbClr val="000080"/>
                </a:solidFill>
                <a:highlight>
                  <a:srgbClr val="FFFFFF"/>
                </a:highlight>
              </a:rPr>
              <a:t>=</a:t>
            </a:r>
            <a:r>
              <a:rPr lang="en-US" dirty="0">
                <a:solidFill>
                  <a:srgbClr val="000000"/>
                </a:solidFill>
                <a:highlight>
                  <a:srgbClr val="FFFFFF"/>
                </a:highlight>
              </a:rPr>
              <a:t> </a:t>
            </a:r>
            <a:r>
              <a:rPr lang="en-US" dirty="0">
                <a:solidFill>
                  <a:srgbClr val="8000FF"/>
                </a:solidFill>
                <a:highlight>
                  <a:srgbClr val="FFFFFF"/>
                </a:highlight>
              </a:rPr>
              <a:t>c</a:t>
            </a:r>
            <a:r>
              <a:rPr lang="en-US" dirty="0">
                <a:solidFill>
                  <a:srgbClr val="000080"/>
                </a:solidFill>
                <a:highlight>
                  <a:srgbClr val="FFFFFF"/>
                </a:highlight>
              </a:rPr>
              <a:t>(</a:t>
            </a:r>
            <a:r>
              <a:rPr lang="en-US" dirty="0">
                <a:solidFill>
                  <a:srgbClr val="808080"/>
                </a:solidFill>
                <a:highlight>
                  <a:srgbClr val="FFFFFF"/>
                </a:highlight>
              </a:rPr>
              <a:t>"</a:t>
            </a:r>
            <a:r>
              <a:rPr lang="en-US" dirty="0" err="1">
                <a:solidFill>
                  <a:srgbClr val="808080"/>
                </a:solidFill>
                <a:highlight>
                  <a:srgbClr val="FFFFFF"/>
                </a:highlight>
              </a:rPr>
              <a:t>two.sided</a:t>
            </a:r>
            <a:r>
              <a:rPr lang="en-US" dirty="0">
                <a:solidFill>
                  <a:srgbClr val="808080"/>
                </a:solidFill>
                <a:highlight>
                  <a:srgbClr val="FFFFFF"/>
                </a:highlight>
              </a:rPr>
              <a:t>"</a:t>
            </a:r>
            <a:r>
              <a:rPr lang="en-US" dirty="0">
                <a:solidFill>
                  <a:srgbClr val="000000"/>
                </a:solidFill>
                <a:highlight>
                  <a:srgbClr val="FFFFFF"/>
                </a:highlight>
              </a:rPr>
              <a:t>, </a:t>
            </a:r>
            <a:r>
              <a:rPr lang="en-US" dirty="0">
                <a:solidFill>
                  <a:srgbClr val="808080"/>
                </a:solidFill>
                <a:highlight>
                  <a:srgbClr val="FFFFFF"/>
                </a:highlight>
              </a:rPr>
              <a:t>"less"</a:t>
            </a:r>
            <a:r>
              <a:rPr lang="en-US" dirty="0">
                <a:solidFill>
                  <a:srgbClr val="000000"/>
                </a:solidFill>
                <a:highlight>
                  <a:srgbClr val="FFFFFF"/>
                </a:highlight>
              </a:rPr>
              <a:t>, </a:t>
            </a:r>
            <a:r>
              <a:rPr lang="en-US" dirty="0">
                <a:solidFill>
                  <a:srgbClr val="808080"/>
                </a:solidFill>
                <a:highlight>
                  <a:srgbClr val="FFFFFF"/>
                </a:highlight>
              </a:rPr>
              <a:t>"greater"</a:t>
            </a:r>
            <a:r>
              <a:rPr lang="en-US" dirty="0">
                <a:solidFill>
                  <a:srgbClr val="000080"/>
                </a:solidFill>
                <a:highlight>
                  <a:srgbClr val="FFFFFF"/>
                </a:highlight>
              </a:rPr>
              <a:t>)</a:t>
            </a:r>
            <a:r>
              <a:rPr lang="en-US" dirty="0">
                <a:solidFill>
                  <a:srgbClr val="000000"/>
                </a:solidFill>
                <a:highlight>
                  <a:srgbClr val="FFFFFF"/>
                </a:highlight>
              </a:rPr>
              <a:t>,</a:t>
            </a:r>
          </a:p>
          <a:p>
            <a:r>
              <a:rPr lang="en-US" dirty="0">
                <a:solidFill>
                  <a:srgbClr val="000000"/>
                </a:solidFill>
                <a:highlight>
                  <a:srgbClr val="FFFFFF"/>
                </a:highlight>
              </a:rPr>
              <a:t>       mu </a:t>
            </a:r>
            <a:r>
              <a:rPr lang="en-US" dirty="0">
                <a:solidFill>
                  <a:srgbClr val="000080"/>
                </a:solidFill>
                <a:highlight>
                  <a:srgbClr val="FFFFFF"/>
                </a:highlight>
              </a:rPr>
              <a:t>=</a:t>
            </a:r>
            <a:r>
              <a:rPr lang="en-US" dirty="0">
                <a:solidFill>
                  <a:srgbClr val="000000"/>
                </a:solidFill>
                <a:highlight>
                  <a:srgbClr val="FFFFFF"/>
                </a:highlight>
              </a:rPr>
              <a:t> </a:t>
            </a:r>
            <a:r>
              <a:rPr lang="en-US" dirty="0">
                <a:solidFill>
                  <a:srgbClr val="FF8000"/>
                </a:solidFill>
                <a:highlight>
                  <a:srgbClr val="FFFFFF"/>
                </a:highlight>
              </a:rPr>
              <a:t>0</a:t>
            </a:r>
            <a:r>
              <a:rPr lang="en-US" dirty="0">
                <a:solidFill>
                  <a:srgbClr val="000000"/>
                </a:solidFill>
                <a:highlight>
                  <a:srgbClr val="FFFFFF"/>
                </a:highlight>
              </a:rPr>
              <a:t>, paired </a:t>
            </a:r>
            <a:r>
              <a:rPr lang="en-US" dirty="0">
                <a:solidFill>
                  <a:srgbClr val="000080"/>
                </a:solidFill>
                <a:highlight>
                  <a:srgbClr val="FFFFFF"/>
                </a:highlight>
              </a:rPr>
              <a:t>=</a:t>
            </a:r>
            <a:r>
              <a:rPr lang="en-US" dirty="0">
                <a:solidFill>
                  <a:srgbClr val="000000"/>
                </a:solidFill>
                <a:highlight>
                  <a:srgbClr val="FFFFFF"/>
                </a:highlight>
              </a:rPr>
              <a:t> </a:t>
            </a:r>
            <a:r>
              <a:rPr lang="en-US" dirty="0">
                <a:solidFill>
                  <a:srgbClr val="0000FF"/>
                </a:solidFill>
                <a:highlight>
                  <a:srgbClr val="FFFFFF"/>
                </a:highlight>
              </a:rPr>
              <a:t>FALSE</a:t>
            </a:r>
            <a:r>
              <a:rPr lang="en-US" dirty="0">
                <a:solidFill>
                  <a:srgbClr val="000000"/>
                </a:solidFill>
                <a:highlight>
                  <a:srgbClr val="FFFFFF"/>
                </a:highlight>
              </a:rPr>
              <a:t>, </a:t>
            </a:r>
            <a:r>
              <a:rPr lang="en-US" dirty="0" err="1">
                <a:solidFill>
                  <a:srgbClr val="000000"/>
                </a:solidFill>
                <a:highlight>
                  <a:srgbClr val="FFFFFF"/>
                </a:highlight>
              </a:rPr>
              <a:t>var.equal</a:t>
            </a:r>
            <a:r>
              <a:rPr lang="en-US" dirty="0">
                <a:solidFill>
                  <a:srgbClr val="000000"/>
                </a:solidFill>
                <a:highlight>
                  <a:srgbClr val="FFFFFF"/>
                </a:highlight>
              </a:rPr>
              <a:t> </a:t>
            </a:r>
            <a:r>
              <a:rPr lang="en-US" dirty="0">
                <a:solidFill>
                  <a:srgbClr val="000080"/>
                </a:solidFill>
                <a:highlight>
                  <a:srgbClr val="FFFFFF"/>
                </a:highlight>
              </a:rPr>
              <a:t>=</a:t>
            </a:r>
            <a:r>
              <a:rPr lang="en-US" dirty="0">
                <a:solidFill>
                  <a:srgbClr val="000000"/>
                </a:solidFill>
                <a:highlight>
                  <a:srgbClr val="FFFFFF"/>
                </a:highlight>
              </a:rPr>
              <a:t> </a:t>
            </a:r>
            <a:r>
              <a:rPr lang="en-US" dirty="0">
                <a:solidFill>
                  <a:srgbClr val="0000FF"/>
                </a:solidFill>
                <a:highlight>
                  <a:srgbClr val="FFFFFF"/>
                </a:highlight>
              </a:rPr>
              <a:t>FALSE</a:t>
            </a:r>
            <a:r>
              <a:rPr lang="en-US" dirty="0">
                <a:solidFill>
                  <a:srgbClr val="000000"/>
                </a:solidFill>
                <a:highlight>
                  <a:srgbClr val="FFFFFF"/>
                </a:highlight>
              </a:rPr>
              <a:t>,</a:t>
            </a:r>
          </a:p>
          <a:p>
            <a:r>
              <a:rPr lang="en-US" dirty="0">
                <a:solidFill>
                  <a:srgbClr val="000000"/>
                </a:solidFill>
                <a:highlight>
                  <a:srgbClr val="FFFFFF"/>
                </a:highlight>
              </a:rPr>
              <a:t>       </a:t>
            </a:r>
            <a:r>
              <a:rPr lang="en-US" dirty="0" err="1">
                <a:solidFill>
                  <a:srgbClr val="000000"/>
                </a:solidFill>
                <a:highlight>
                  <a:srgbClr val="FFFFFF"/>
                </a:highlight>
              </a:rPr>
              <a:t>conf.level</a:t>
            </a:r>
            <a:r>
              <a:rPr lang="en-US" dirty="0">
                <a:solidFill>
                  <a:srgbClr val="000000"/>
                </a:solidFill>
                <a:highlight>
                  <a:srgbClr val="FFFFFF"/>
                </a:highlight>
              </a:rPr>
              <a:t> </a:t>
            </a:r>
            <a:r>
              <a:rPr lang="en-US" dirty="0">
                <a:solidFill>
                  <a:srgbClr val="000080"/>
                </a:solidFill>
                <a:highlight>
                  <a:srgbClr val="FFFFFF"/>
                </a:highlight>
              </a:rPr>
              <a:t>=</a:t>
            </a:r>
            <a:r>
              <a:rPr lang="en-US" dirty="0">
                <a:solidFill>
                  <a:srgbClr val="000000"/>
                </a:solidFill>
                <a:highlight>
                  <a:srgbClr val="FFFFFF"/>
                </a:highlight>
              </a:rPr>
              <a:t> </a:t>
            </a:r>
            <a:r>
              <a:rPr lang="en-US" dirty="0">
                <a:solidFill>
                  <a:srgbClr val="FF8000"/>
                </a:solidFill>
                <a:highlight>
                  <a:srgbClr val="FFFFFF"/>
                </a:highlight>
              </a:rPr>
              <a:t>0.95</a:t>
            </a:r>
            <a:r>
              <a:rPr lang="en-US" dirty="0">
                <a:solidFill>
                  <a:srgbClr val="000000"/>
                </a:solidFill>
                <a:highlight>
                  <a:srgbClr val="FFFFFF"/>
                </a:highlight>
              </a:rPr>
              <a:t>, ...</a:t>
            </a:r>
            <a:r>
              <a:rPr lang="en-US" dirty="0">
                <a:solidFill>
                  <a:srgbClr val="000080"/>
                </a:solidFill>
                <a:highlight>
                  <a:srgbClr val="FFFFFF"/>
                </a:highlight>
              </a:rPr>
              <a:t>)</a:t>
            </a:r>
            <a:endParaRPr lang="en-US" dirty="0"/>
          </a:p>
        </p:txBody>
      </p:sp>
      <p:sp>
        <p:nvSpPr>
          <p:cNvPr id="7" name="Content Placeholder 3"/>
          <p:cNvSpPr txBox="1">
            <a:spLocks/>
          </p:cNvSpPr>
          <p:nvPr/>
        </p:nvSpPr>
        <p:spPr>
          <a:xfrm>
            <a:off x="1981200" y="2438400"/>
            <a:ext cx="8229600" cy="3886200"/>
          </a:xfrm>
          <a:prstGeom prst="rect">
            <a:avLst/>
          </a:prstGeom>
        </p:spPr>
        <p:txBody>
          <a:bodyPr vert="horz">
            <a:normAutofit fontScale="92500"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t>y:</a:t>
            </a:r>
          </a:p>
          <a:p>
            <a:pPr lvl="1"/>
            <a:r>
              <a:rPr lang="en-US" sz="1700" dirty="0"/>
              <a:t>If y is excluded =&gt; a one-sample t-test using x</a:t>
            </a:r>
          </a:p>
          <a:p>
            <a:pPr lvl="1"/>
            <a:r>
              <a:rPr lang="en-US" sz="1700" dirty="0"/>
              <a:t>If y is included =&gt; a two-sample t-test using both x and y</a:t>
            </a:r>
          </a:p>
          <a:p>
            <a:r>
              <a:rPr lang="en-US" sz="2000" dirty="0"/>
              <a:t>mu: </a:t>
            </a:r>
          </a:p>
          <a:p>
            <a:pPr lvl="1"/>
            <a:r>
              <a:rPr lang="en-US" sz="1700" dirty="0"/>
              <a:t>one sample test: the true value of the mean</a:t>
            </a:r>
          </a:p>
          <a:p>
            <a:pPr lvl="1"/>
            <a:r>
              <a:rPr lang="en-US" sz="1700" dirty="0"/>
              <a:t>two sample test: the difference in means</a:t>
            </a:r>
          </a:p>
          <a:p>
            <a:r>
              <a:rPr lang="en-US" sz="2000" dirty="0"/>
              <a:t>alternative: a character string specifying the alternative hypothesis</a:t>
            </a:r>
          </a:p>
          <a:p>
            <a:pPr lvl="1"/>
            <a:r>
              <a:rPr lang="en-US" sz="1700" dirty="0"/>
              <a:t>“</a:t>
            </a:r>
            <a:r>
              <a:rPr lang="en-US" sz="1700" dirty="0" err="1"/>
              <a:t>two.sided</a:t>
            </a:r>
            <a:r>
              <a:rPr lang="en-US" sz="1700" dirty="0"/>
              <a:t>” (default option) =&gt; H</a:t>
            </a:r>
            <a:r>
              <a:rPr lang="en-US" sz="1700" baseline="-25000" dirty="0"/>
              <a:t>0</a:t>
            </a:r>
            <a:r>
              <a:rPr lang="en-US" sz="1700" dirty="0"/>
              <a:t>: mean(x)=mu, H</a:t>
            </a:r>
            <a:r>
              <a:rPr lang="en-US" sz="1700" baseline="-25000" dirty="0"/>
              <a:t>a</a:t>
            </a:r>
            <a:r>
              <a:rPr lang="en-US" sz="1700" dirty="0"/>
              <a:t>: mean(x) &lt;&gt; mu</a:t>
            </a:r>
          </a:p>
          <a:p>
            <a:pPr lvl="1"/>
            <a:r>
              <a:rPr lang="en-US" sz="1700" dirty="0"/>
              <a:t>“greater”  =&gt; H</a:t>
            </a:r>
            <a:r>
              <a:rPr lang="en-US" sz="1700" baseline="-25000" dirty="0"/>
              <a:t>0</a:t>
            </a:r>
            <a:r>
              <a:rPr lang="en-US" sz="1700" dirty="0"/>
              <a:t>: mean(x)&lt;=mu, H</a:t>
            </a:r>
            <a:r>
              <a:rPr lang="en-US" sz="1700" baseline="-25000" dirty="0"/>
              <a:t>a</a:t>
            </a:r>
            <a:r>
              <a:rPr lang="en-US" sz="1700" dirty="0"/>
              <a:t>: mean(x) &gt; mu</a:t>
            </a:r>
          </a:p>
          <a:p>
            <a:pPr lvl="1"/>
            <a:r>
              <a:rPr lang="en-US" sz="1700" dirty="0"/>
              <a:t>“less”  =&gt; H</a:t>
            </a:r>
            <a:r>
              <a:rPr lang="en-US" sz="1700" baseline="-25000" dirty="0"/>
              <a:t>0</a:t>
            </a:r>
            <a:r>
              <a:rPr lang="en-US" sz="1700" dirty="0"/>
              <a:t>: mean(x)&gt;=mu, H</a:t>
            </a:r>
            <a:r>
              <a:rPr lang="en-US" sz="1700" baseline="-25000" dirty="0"/>
              <a:t>a</a:t>
            </a:r>
            <a:r>
              <a:rPr lang="en-US" sz="1700" dirty="0"/>
              <a:t>: mean(x) &lt; mu</a:t>
            </a:r>
          </a:p>
          <a:p>
            <a:r>
              <a:rPr lang="en-US" sz="2000" dirty="0"/>
              <a:t>paired: a logical indicating whether you want a paired t-test.</a:t>
            </a:r>
          </a:p>
          <a:p>
            <a:pPr lvl="1"/>
            <a:r>
              <a:rPr lang="en-US" sz="1600" dirty="0"/>
              <a:t>paired = FALSE =&gt; unpaired t-test</a:t>
            </a:r>
          </a:p>
          <a:p>
            <a:pPr lvl="1"/>
            <a:r>
              <a:rPr lang="en-US" sz="1600" dirty="0"/>
              <a:t>paired = TRUE =&gt; paired t-test</a:t>
            </a:r>
          </a:p>
          <a:p>
            <a:endParaRPr lang="en-US" sz="2000" dirty="0"/>
          </a:p>
        </p:txBody>
      </p:sp>
    </p:spTree>
    <p:extLst>
      <p:ext uri="{BB962C8B-B14F-4D97-AF65-F5344CB8AC3E}">
        <p14:creationId xmlns:p14="http://schemas.microsoft.com/office/powerpoint/2010/main" val="1650653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function </a:t>
            </a:r>
            <a:r>
              <a:rPr lang="en-US" dirty="0" err="1"/>
              <a:t>t.test</a:t>
            </a:r>
            <a:r>
              <a:rPr lang="en-US" dirty="0"/>
              <a:t>()</a:t>
            </a:r>
          </a:p>
        </p:txBody>
      </p:sp>
      <p:sp>
        <p:nvSpPr>
          <p:cNvPr id="3" name="Slide Number Placeholder 2"/>
          <p:cNvSpPr>
            <a:spLocks noGrp="1"/>
          </p:cNvSpPr>
          <p:nvPr>
            <p:ph type="sldNum" sz="quarter" idx="12"/>
          </p:nvPr>
        </p:nvSpPr>
        <p:spPr/>
        <p:txBody>
          <a:bodyPr/>
          <a:lstStyle/>
          <a:p>
            <a:fld id="{F8328964-332A-4115-BBD0-419F6E8FE1FF}" type="slidenum">
              <a:rPr lang="en-US" smtClean="0"/>
              <a:t>55</a:t>
            </a:fld>
            <a:endParaRPr lang="en-US"/>
          </a:p>
        </p:txBody>
      </p:sp>
      <p:sp>
        <p:nvSpPr>
          <p:cNvPr id="4" name="Content Placeholder 3"/>
          <p:cNvSpPr>
            <a:spLocks noGrp="1"/>
          </p:cNvSpPr>
          <p:nvPr>
            <p:ph sz="quarter" idx="1"/>
          </p:nvPr>
        </p:nvSpPr>
        <p:spPr>
          <a:xfrm>
            <a:off x="609600" y="1219200"/>
            <a:ext cx="9601200" cy="381000"/>
          </a:xfrm>
        </p:spPr>
        <p:txBody>
          <a:bodyPr>
            <a:noAutofit/>
          </a:bodyPr>
          <a:lstStyle/>
          <a:p>
            <a:r>
              <a:rPr lang="en-US" sz="2800" dirty="0"/>
              <a:t>Syntax using formula:</a:t>
            </a:r>
          </a:p>
        </p:txBody>
      </p:sp>
      <p:sp>
        <p:nvSpPr>
          <p:cNvPr id="6" name="Rectangle 5"/>
          <p:cNvSpPr/>
          <p:nvPr/>
        </p:nvSpPr>
        <p:spPr>
          <a:xfrm>
            <a:off x="3276600" y="1657290"/>
            <a:ext cx="6096000" cy="523220"/>
          </a:xfrm>
          <a:prstGeom prst="rect">
            <a:avLst/>
          </a:prstGeom>
        </p:spPr>
        <p:txBody>
          <a:bodyPr wrap="square">
            <a:spAutoFit/>
          </a:bodyPr>
          <a:lstStyle/>
          <a:p>
            <a:r>
              <a:rPr lang="en-US" sz="2800" dirty="0" err="1">
                <a:solidFill>
                  <a:srgbClr val="000000"/>
                </a:solidFill>
                <a:highlight>
                  <a:srgbClr val="FFFFFF"/>
                </a:highlight>
              </a:rPr>
              <a:t>t.test</a:t>
            </a:r>
            <a:r>
              <a:rPr lang="en-US" sz="2800" dirty="0">
                <a:solidFill>
                  <a:srgbClr val="000080"/>
                </a:solidFill>
                <a:highlight>
                  <a:srgbClr val="FFFFFF"/>
                </a:highlight>
              </a:rPr>
              <a:t>(</a:t>
            </a:r>
            <a:r>
              <a:rPr lang="en-US" sz="2800" dirty="0">
                <a:solidFill>
                  <a:srgbClr val="8000FF"/>
                </a:solidFill>
                <a:highlight>
                  <a:srgbClr val="FFFFFF"/>
                </a:highlight>
              </a:rPr>
              <a:t>formula</a:t>
            </a:r>
            <a:r>
              <a:rPr lang="en-US" sz="2800" dirty="0">
                <a:solidFill>
                  <a:srgbClr val="000000"/>
                </a:solidFill>
                <a:highlight>
                  <a:srgbClr val="FFFFFF"/>
                </a:highlight>
              </a:rPr>
              <a:t>, </a:t>
            </a:r>
            <a:r>
              <a:rPr lang="en-US" sz="2800" dirty="0">
                <a:solidFill>
                  <a:srgbClr val="8000FF"/>
                </a:solidFill>
                <a:highlight>
                  <a:srgbClr val="FFFFFF"/>
                </a:highlight>
              </a:rPr>
              <a:t>data</a:t>
            </a:r>
            <a:r>
              <a:rPr lang="en-US" sz="2800" dirty="0">
                <a:solidFill>
                  <a:srgbClr val="000000"/>
                </a:solidFill>
                <a:highlight>
                  <a:srgbClr val="FFFFFF"/>
                </a:highlight>
              </a:rPr>
              <a:t>, </a:t>
            </a:r>
            <a:r>
              <a:rPr lang="en-US" sz="2800" dirty="0">
                <a:solidFill>
                  <a:srgbClr val="8000FF"/>
                </a:solidFill>
                <a:highlight>
                  <a:srgbClr val="FFFFFF"/>
                </a:highlight>
              </a:rPr>
              <a:t>subset</a:t>
            </a:r>
            <a:r>
              <a:rPr lang="en-US" sz="2800" dirty="0">
                <a:solidFill>
                  <a:srgbClr val="000000"/>
                </a:solidFill>
                <a:highlight>
                  <a:srgbClr val="FFFFFF"/>
                </a:highlight>
              </a:rPr>
              <a:t>, </a:t>
            </a:r>
            <a:r>
              <a:rPr lang="en-US" sz="2800" dirty="0" err="1">
                <a:solidFill>
                  <a:srgbClr val="000000"/>
                </a:solidFill>
                <a:highlight>
                  <a:srgbClr val="FFFFFF"/>
                </a:highlight>
              </a:rPr>
              <a:t>na.action</a:t>
            </a:r>
            <a:r>
              <a:rPr lang="en-US" sz="2800" dirty="0">
                <a:solidFill>
                  <a:srgbClr val="000000"/>
                </a:solidFill>
                <a:highlight>
                  <a:srgbClr val="FFFFFF"/>
                </a:highlight>
              </a:rPr>
              <a:t>, ...</a:t>
            </a:r>
            <a:r>
              <a:rPr lang="en-US" sz="2800" dirty="0">
                <a:solidFill>
                  <a:srgbClr val="000080"/>
                </a:solidFill>
                <a:highlight>
                  <a:srgbClr val="FFFFFF"/>
                </a:highlight>
              </a:rPr>
              <a:t>)</a:t>
            </a:r>
            <a:endParaRPr lang="en-US" sz="2800" dirty="0"/>
          </a:p>
        </p:txBody>
      </p:sp>
      <p:sp>
        <p:nvSpPr>
          <p:cNvPr id="7" name="Content Placeholder 3"/>
          <p:cNvSpPr txBox="1">
            <a:spLocks/>
          </p:cNvSpPr>
          <p:nvPr/>
        </p:nvSpPr>
        <p:spPr>
          <a:xfrm>
            <a:off x="685800" y="2438400"/>
            <a:ext cx="11906250" cy="3886200"/>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800" dirty="0"/>
              <a:t>formula: a formula of the form lhs ~ </a:t>
            </a:r>
            <a:r>
              <a:rPr lang="en-US" sz="2800" dirty="0" err="1"/>
              <a:t>rhs</a:t>
            </a:r>
            <a:endParaRPr lang="en-US" sz="2800" dirty="0"/>
          </a:p>
          <a:p>
            <a:pPr lvl="1"/>
            <a:r>
              <a:rPr lang="en-US" sz="2400" dirty="0"/>
              <a:t>lhs is a numeric variable giving the data values</a:t>
            </a:r>
            <a:endParaRPr lang="en-US" sz="2000" dirty="0"/>
          </a:p>
          <a:p>
            <a:pPr lvl="1"/>
            <a:r>
              <a:rPr lang="en-US" sz="2400" dirty="0" err="1"/>
              <a:t>rhs</a:t>
            </a:r>
            <a:r>
              <a:rPr lang="en-US" sz="2400" dirty="0"/>
              <a:t> a factor with two levels giving the corresponding groups</a:t>
            </a:r>
            <a:endParaRPr lang="en-US" sz="2000" dirty="0"/>
          </a:p>
          <a:p>
            <a:endParaRPr lang="en-US" sz="2800" dirty="0"/>
          </a:p>
        </p:txBody>
      </p:sp>
    </p:spTree>
    <p:extLst>
      <p:ext uri="{BB962C8B-B14F-4D97-AF65-F5344CB8AC3E}">
        <p14:creationId xmlns:p14="http://schemas.microsoft.com/office/powerpoint/2010/main" val="2851670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One sample t-test</a:t>
            </a:r>
          </a:p>
        </p:txBody>
      </p:sp>
      <p:sp>
        <p:nvSpPr>
          <p:cNvPr id="3" name="Slide Number Placeholder 2"/>
          <p:cNvSpPr>
            <a:spLocks noGrp="1"/>
          </p:cNvSpPr>
          <p:nvPr>
            <p:ph type="sldNum" sz="quarter" idx="12"/>
          </p:nvPr>
        </p:nvSpPr>
        <p:spPr/>
        <p:txBody>
          <a:bodyPr/>
          <a:lstStyle/>
          <a:p>
            <a:fld id="{F8328964-332A-4115-BBD0-419F6E8FE1FF}" type="slidenum">
              <a:rPr lang="en-US" smtClean="0"/>
              <a:t>56</a:t>
            </a:fld>
            <a:endParaRPr lang="en-US"/>
          </a:p>
        </p:txBody>
      </p:sp>
      <p:sp>
        <p:nvSpPr>
          <p:cNvPr id="4" name="Content Placeholder 3"/>
          <p:cNvSpPr>
            <a:spLocks noGrp="1"/>
          </p:cNvSpPr>
          <p:nvPr>
            <p:ph sz="quarter" idx="1"/>
          </p:nvPr>
        </p:nvSpPr>
        <p:spPr>
          <a:xfrm>
            <a:off x="609600" y="1219200"/>
            <a:ext cx="9601200" cy="4876800"/>
          </a:xfrm>
        </p:spPr>
        <p:txBody>
          <a:bodyPr/>
          <a:lstStyle/>
          <a:p>
            <a:r>
              <a:rPr lang="en-US" dirty="0"/>
              <a:t>Suppose a car manufacturer claims that a model gets mpg &gt;= 26. We want to test whether this hypothesis is true by randomly collect mpg information from 10 cars of the model.</a:t>
            </a:r>
          </a:p>
          <a:p>
            <a:endParaRPr lang="en-US" dirty="0"/>
          </a:p>
          <a:p>
            <a:r>
              <a:rPr lang="en-US" sz="2800" dirty="0"/>
              <a:t>H</a:t>
            </a:r>
            <a:r>
              <a:rPr lang="en-US" sz="2800" baseline="-25000" dirty="0"/>
              <a:t>0</a:t>
            </a:r>
            <a:r>
              <a:rPr lang="en-US" sz="2800" dirty="0"/>
              <a:t>: mean(mpg)&gt;=26, H</a:t>
            </a:r>
            <a:r>
              <a:rPr lang="en-US" sz="2800" baseline="-25000" dirty="0"/>
              <a:t>a</a:t>
            </a:r>
            <a:r>
              <a:rPr lang="en-US" sz="2800" dirty="0"/>
              <a:t>: mean(mpg) &lt; 26</a:t>
            </a:r>
            <a:endParaRPr lang="en-US" dirty="0"/>
          </a:p>
          <a:p>
            <a:endParaRPr lang="en-US" dirty="0"/>
          </a:p>
        </p:txBody>
      </p:sp>
    </p:spTree>
    <p:extLst>
      <p:ext uri="{BB962C8B-B14F-4D97-AF65-F5344CB8AC3E}">
        <p14:creationId xmlns:p14="http://schemas.microsoft.com/office/powerpoint/2010/main" val="229845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 R Code</a:t>
            </a:r>
          </a:p>
        </p:txBody>
      </p:sp>
      <p:sp>
        <p:nvSpPr>
          <p:cNvPr id="3" name="Slide Number Placeholder 2"/>
          <p:cNvSpPr>
            <a:spLocks noGrp="1"/>
          </p:cNvSpPr>
          <p:nvPr>
            <p:ph type="sldNum" sz="quarter" idx="12"/>
          </p:nvPr>
        </p:nvSpPr>
        <p:spPr/>
        <p:txBody>
          <a:bodyPr/>
          <a:lstStyle/>
          <a:p>
            <a:fld id="{F8328964-332A-4115-BBD0-419F6E8FE1FF}" type="slidenum">
              <a:rPr lang="en-US" smtClean="0"/>
              <a:t>57</a:t>
            </a:fld>
            <a:endParaRPr lang="en-US"/>
          </a:p>
        </p:txBody>
      </p:sp>
      <p:sp>
        <p:nvSpPr>
          <p:cNvPr id="5" name="Rectangle 4"/>
          <p:cNvSpPr/>
          <p:nvPr/>
        </p:nvSpPr>
        <p:spPr>
          <a:xfrm>
            <a:off x="2667000" y="1066801"/>
            <a:ext cx="6705600" cy="135421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solidFill>
                  <a:srgbClr val="008000"/>
                </a:solidFill>
                <a:highlight>
                  <a:srgbClr val="FFFFFF"/>
                </a:highlight>
              </a:rPr>
              <a:t># 10 mpg data points we collected</a:t>
            </a:r>
            <a:endParaRPr lang="en-US" sz="1600" dirty="0">
              <a:solidFill>
                <a:srgbClr val="000000"/>
              </a:solidFill>
              <a:highlight>
                <a:srgbClr val="FFFFFF"/>
              </a:highlight>
            </a:endParaRPr>
          </a:p>
          <a:p>
            <a:r>
              <a:rPr lang="en-US" sz="1600" dirty="0">
                <a:solidFill>
                  <a:srgbClr val="000000"/>
                </a:solidFill>
                <a:highlight>
                  <a:srgbClr val="FFFFFF"/>
                </a:highlight>
              </a:rPr>
              <a:t>mpg </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00FF"/>
                </a:solidFill>
                <a:highlight>
                  <a:srgbClr val="FFFFFF"/>
                </a:highlight>
              </a:rPr>
              <a:t>c</a:t>
            </a:r>
            <a:r>
              <a:rPr lang="en-US" sz="1600" b="1" dirty="0">
                <a:solidFill>
                  <a:srgbClr val="000080"/>
                </a:solidFill>
                <a:highlight>
                  <a:srgbClr val="FFFFFF"/>
                </a:highlight>
              </a:rPr>
              <a:t>(</a:t>
            </a:r>
            <a:r>
              <a:rPr lang="en-US" sz="1600" dirty="0">
                <a:solidFill>
                  <a:srgbClr val="FF8000"/>
                </a:solidFill>
                <a:highlight>
                  <a:srgbClr val="FFFFFF"/>
                </a:highlight>
              </a:rPr>
              <a:t>24.2</a:t>
            </a:r>
            <a:r>
              <a:rPr lang="en-US" sz="1600" dirty="0">
                <a:solidFill>
                  <a:srgbClr val="000000"/>
                </a:solidFill>
                <a:highlight>
                  <a:srgbClr val="FFFFFF"/>
                </a:highlight>
              </a:rPr>
              <a:t>, </a:t>
            </a:r>
            <a:r>
              <a:rPr lang="en-US" sz="1600" dirty="0">
                <a:solidFill>
                  <a:srgbClr val="FF8000"/>
                </a:solidFill>
                <a:highlight>
                  <a:srgbClr val="FFFFFF"/>
                </a:highlight>
              </a:rPr>
              <a:t>25.3</a:t>
            </a:r>
            <a:r>
              <a:rPr lang="en-US" sz="1600" dirty="0">
                <a:solidFill>
                  <a:srgbClr val="000000"/>
                </a:solidFill>
                <a:highlight>
                  <a:srgbClr val="FFFFFF"/>
                </a:highlight>
              </a:rPr>
              <a:t>, </a:t>
            </a:r>
            <a:r>
              <a:rPr lang="en-US" sz="1600" dirty="0">
                <a:solidFill>
                  <a:srgbClr val="FF8000"/>
                </a:solidFill>
                <a:highlight>
                  <a:srgbClr val="FFFFFF"/>
                </a:highlight>
              </a:rPr>
              <a:t>23.8</a:t>
            </a:r>
            <a:r>
              <a:rPr lang="en-US" sz="1600" dirty="0">
                <a:solidFill>
                  <a:srgbClr val="000000"/>
                </a:solidFill>
                <a:highlight>
                  <a:srgbClr val="FFFFFF"/>
                </a:highlight>
              </a:rPr>
              <a:t>, </a:t>
            </a:r>
            <a:r>
              <a:rPr lang="en-US" sz="1600" dirty="0">
                <a:solidFill>
                  <a:srgbClr val="FF8000"/>
                </a:solidFill>
                <a:highlight>
                  <a:srgbClr val="FFFFFF"/>
                </a:highlight>
              </a:rPr>
              <a:t>27.1</a:t>
            </a:r>
            <a:r>
              <a:rPr lang="en-US" sz="1600" dirty="0">
                <a:solidFill>
                  <a:srgbClr val="000000"/>
                </a:solidFill>
                <a:highlight>
                  <a:srgbClr val="FFFFFF"/>
                </a:highlight>
              </a:rPr>
              <a:t>, </a:t>
            </a:r>
            <a:r>
              <a:rPr lang="en-US" sz="1600" dirty="0">
                <a:solidFill>
                  <a:srgbClr val="FF8000"/>
                </a:solidFill>
                <a:highlight>
                  <a:srgbClr val="FFFFFF"/>
                </a:highlight>
              </a:rPr>
              <a:t>28.0</a:t>
            </a:r>
            <a:r>
              <a:rPr lang="en-US" sz="1600" dirty="0">
                <a:solidFill>
                  <a:srgbClr val="000000"/>
                </a:solidFill>
                <a:highlight>
                  <a:srgbClr val="FFFFFF"/>
                </a:highlight>
              </a:rPr>
              <a:t>, </a:t>
            </a:r>
            <a:r>
              <a:rPr lang="en-US" sz="1600" dirty="0">
                <a:solidFill>
                  <a:srgbClr val="FF8000"/>
                </a:solidFill>
                <a:highlight>
                  <a:srgbClr val="FFFFFF"/>
                </a:highlight>
              </a:rPr>
              <a:t>25.4</a:t>
            </a:r>
            <a:r>
              <a:rPr lang="en-US" sz="1600" dirty="0">
                <a:solidFill>
                  <a:srgbClr val="000000"/>
                </a:solidFill>
                <a:highlight>
                  <a:srgbClr val="FFFFFF"/>
                </a:highlight>
              </a:rPr>
              <a:t>, </a:t>
            </a:r>
            <a:r>
              <a:rPr lang="en-US" sz="1600" dirty="0">
                <a:solidFill>
                  <a:srgbClr val="FF8000"/>
                </a:solidFill>
                <a:highlight>
                  <a:srgbClr val="FFFFFF"/>
                </a:highlight>
              </a:rPr>
              <a:t>22.7</a:t>
            </a:r>
            <a:r>
              <a:rPr lang="en-US" sz="1600" dirty="0">
                <a:solidFill>
                  <a:srgbClr val="000000"/>
                </a:solidFill>
                <a:highlight>
                  <a:srgbClr val="FFFFFF"/>
                </a:highlight>
              </a:rPr>
              <a:t>, </a:t>
            </a:r>
            <a:r>
              <a:rPr lang="en-US" sz="1600" dirty="0">
                <a:solidFill>
                  <a:srgbClr val="FF8000"/>
                </a:solidFill>
                <a:highlight>
                  <a:srgbClr val="FFFFFF"/>
                </a:highlight>
              </a:rPr>
              <a:t>24.6</a:t>
            </a:r>
            <a:r>
              <a:rPr lang="en-US" sz="1600" dirty="0">
                <a:solidFill>
                  <a:srgbClr val="000000"/>
                </a:solidFill>
                <a:highlight>
                  <a:srgbClr val="FFFFFF"/>
                </a:highlight>
              </a:rPr>
              <a:t>, </a:t>
            </a:r>
            <a:r>
              <a:rPr lang="en-US" sz="1600" dirty="0">
                <a:solidFill>
                  <a:srgbClr val="FF8000"/>
                </a:solidFill>
                <a:highlight>
                  <a:srgbClr val="FFFFFF"/>
                </a:highlight>
              </a:rPr>
              <a:t>25.9</a:t>
            </a:r>
            <a:r>
              <a:rPr lang="en-US" sz="1600" dirty="0">
                <a:solidFill>
                  <a:srgbClr val="000000"/>
                </a:solidFill>
                <a:highlight>
                  <a:srgbClr val="FFFFFF"/>
                </a:highlight>
              </a:rPr>
              <a:t>, </a:t>
            </a:r>
            <a:r>
              <a:rPr lang="en-US" sz="1600" dirty="0">
                <a:solidFill>
                  <a:srgbClr val="FF8000"/>
                </a:solidFill>
                <a:highlight>
                  <a:srgbClr val="FFFFFF"/>
                </a:highlight>
              </a:rPr>
              <a:t>23.1</a:t>
            </a:r>
            <a:r>
              <a:rPr lang="en-US" sz="1600" b="1" dirty="0">
                <a:solidFill>
                  <a:srgbClr val="000080"/>
                </a:solidFill>
                <a:highlight>
                  <a:srgbClr val="FFFFFF"/>
                </a:highlight>
              </a:rPr>
              <a:t>)</a:t>
            </a:r>
            <a:endParaRPr lang="en-US" sz="1600" dirty="0">
              <a:solidFill>
                <a:srgbClr val="000000"/>
              </a:solidFill>
              <a:highlight>
                <a:srgbClr val="FFFFFF"/>
              </a:highlight>
            </a:endParaRPr>
          </a:p>
          <a:p>
            <a:endParaRPr lang="en-US" sz="1600" dirty="0">
              <a:solidFill>
                <a:srgbClr val="000000"/>
              </a:solidFill>
              <a:highlight>
                <a:srgbClr val="FFFFFF"/>
              </a:highlight>
            </a:endParaRPr>
          </a:p>
          <a:p>
            <a:r>
              <a:rPr lang="en-US" sz="1600" dirty="0">
                <a:solidFill>
                  <a:srgbClr val="008000"/>
                </a:solidFill>
                <a:highlight>
                  <a:srgbClr val="FFFFFF"/>
                </a:highlight>
              </a:rPr>
              <a:t># one sample t-test</a:t>
            </a:r>
            <a:endParaRPr lang="en-US" sz="1600" dirty="0">
              <a:solidFill>
                <a:srgbClr val="000000"/>
              </a:solidFill>
              <a:highlight>
                <a:srgbClr val="FFFFFF"/>
              </a:highlight>
            </a:endParaRPr>
          </a:p>
          <a:p>
            <a:r>
              <a:rPr lang="en-US" sz="1600" dirty="0" err="1">
                <a:solidFill>
                  <a:srgbClr val="000000"/>
                </a:solidFill>
                <a:highlight>
                  <a:srgbClr val="FFFFFF"/>
                </a:highlight>
              </a:rPr>
              <a:t>t.test</a:t>
            </a:r>
            <a:r>
              <a:rPr lang="en-US" sz="1600" b="1" dirty="0">
                <a:solidFill>
                  <a:srgbClr val="000080"/>
                </a:solidFill>
                <a:highlight>
                  <a:srgbClr val="FFFFFF"/>
                </a:highlight>
              </a:rPr>
              <a:t>(</a:t>
            </a:r>
            <a:r>
              <a:rPr lang="en-US" sz="1600" dirty="0">
                <a:solidFill>
                  <a:srgbClr val="000000"/>
                </a:solidFill>
                <a:highlight>
                  <a:srgbClr val="FFFFFF"/>
                </a:highlight>
              </a:rPr>
              <a:t>mpg, alternative </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808080"/>
                </a:solidFill>
                <a:highlight>
                  <a:srgbClr val="FFFFFF"/>
                </a:highlight>
              </a:rPr>
              <a:t>"less"</a:t>
            </a:r>
            <a:r>
              <a:rPr lang="en-US" sz="1600" dirty="0">
                <a:solidFill>
                  <a:srgbClr val="000000"/>
                </a:solidFill>
                <a:highlight>
                  <a:srgbClr val="FFFFFF"/>
                </a:highlight>
              </a:rPr>
              <a:t>, mu </a:t>
            </a:r>
            <a:r>
              <a:rPr lang="en-US" sz="1600" b="1" dirty="0">
                <a:solidFill>
                  <a:srgbClr val="000080"/>
                </a:solidFill>
                <a:highlight>
                  <a:srgbClr val="FFFFFF"/>
                </a:highlight>
              </a:rPr>
              <a:t>=</a:t>
            </a:r>
            <a:r>
              <a:rPr lang="en-US" sz="1600" dirty="0">
                <a:solidFill>
                  <a:srgbClr val="000000"/>
                </a:solidFill>
                <a:highlight>
                  <a:srgbClr val="FFFFFF"/>
                </a:highlight>
              </a:rPr>
              <a:t> </a:t>
            </a:r>
            <a:r>
              <a:rPr lang="en-US" sz="1600" dirty="0">
                <a:solidFill>
                  <a:srgbClr val="FF8000"/>
                </a:solidFill>
                <a:highlight>
                  <a:srgbClr val="FFFFFF"/>
                </a:highlight>
              </a:rPr>
              <a:t>26</a:t>
            </a:r>
            <a:r>
              <a:rPr lang="en-US" sz="1600" b="1" dirty="0">
                <a:solidFill>
                  <a:srgbClr val="000080"/>
                </a:solidFill>
                <a:highlight>
                  <a:srgbClr val="FFFFFF"/>
                </a:highlight>
              </a:rPr>
              <a:t>)</a:t>
            </a:r>
            <a:endParaRPr lang="en-US" sz="1600" dirty="0"/>
          </a:p>
        </p:txBody>
      </p:sp>
      <p:sp>
        <p:nvSpPr>
          <p:cNvPr id="9" name="Rectangle 8"/>
          <p:cNvSpPr/>
          <p:nvPr/>
        </p:nvSpPr>
        <p:spPr>
          <a:xfrm>
            <a:off x="2667000" y="2667001"/>
            <a:ext cx="6705600" cy="2739211"/>
          </a:xfrm>
          <a:prstGeom prst="rect">
            <a:avLst/>
          </a:prstGeom>
          <a:ln w="19050">
            <a:noFill/>
          </a:ln>
        </p:spPr>
        <p:txBody>
          <a:bodyPr wrap="square">
            <a:spAutoFit/>
          </a:bodyPr>
          <a:lstStyle/>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FF"/>
                </a:solidFill>
                <a:latin typeface="Lucida Console" panose="020B0609040504020204" pitchFamily="49" charset="0"/>
                <a:ea typeface="Times New Roman" panose="02020603050405020304" pitchFamily="18" charset="0"/>
                <a:cs typeface="Courier New" panose="02070309020205020404" pitchFamily="49" charset="0"/>
              </a:rPr>
              <a:t>&gt; </a:t>
            </a:r>
            <a:r>
              <a:rPr lang="en-US" sz="1400" dirty="0" err="1">
                <a:solidFill>
                  <a:srgbClr val="0000FF"/>
                </a:solidFill>
                <a:latin typeface="Lucida Console" panose="020B0609040504020204" pitchFamily="49" charset="0"/>
                <a:ea typeface="Times New Roman" panose="02020603050405020304" pitchFamily="18" charset="0"/>
                <a:cs typeface="Courier New" panose="02070309020205020404" pitchFamily="49" charset="0"/>
              </a:rPr>
              <a:t>t.test</a:t>
            </a:r>
            <a:r>
              <a:rPr lang="en-US" sz="1400" dirty="0">
                <a:solidFill>
                  <a:srgbClr val="0000FF"/>
                </a:solidFill>
                <a:latin typeface="Lucida Console" panose="020B0609040504020204" pitchFamily="49" charset="0"/>
                <a:ea typeface="Times New Roman" panose="02020603050405020304" pitchFamily="18" charset="0"/>
                <a:cs typeface="Courier New" panose="02070309020205020404" pitchFamily="49" charset="0"/>
              </a:rPr>
              <a:t>(</a:t>
            </a:r>
            <a:r>
              <a:rPr lang="en-US" sz="1400" dirty="0" err="1">
                <a:solidFill>
                  <a:srgbClr val="0000FF"/>
                </a:solidFill>
                <a:latin typeface="Lucida Console" panose="020B0609040504020204" pitchFamily="49" charset="0"/>
                <a:ea typeface="Times New Roman" panose="02020603050405020304" pitchFamily="18" charset="0"/>
                <a:cs typeface="Courier New" panose="02070309020205020404" pitchFamily="49" charset="0"/>
              </a:rPr>
              <a:t>mpg,alternative</a:t>
            </a:r>
            <a:r>
              <a:rPr lang="en-US" sz="1400" dirty="0">
                <a:solidFill>
                  <a:srgbClr val="0000FF"/>
                </a:solidFill>
                <a:latin typeface="Lucida Console" panose="020B0609040504020204" pitchFamily="49" charset="0"/>
                <a:ea typeface="Times New Roman" panose="02020603050405020304" pitchFamily="18" charset="0"/>
                <a:cs typeface="Courier New" panose="02070309020205020404" pitchFamily="49" charset="0"/>
              </a:rPr>
              <a:t> = "</a:t>
            </a:r>
            <a:r>
              <a:rPr lang="en-US" sz="1400" dirty="0" err="1">
                <a:solidFill>
                  <a:srgbClr val="0000FF"/>
                </a:solidFill>
                <a:latin typeface="Lucida Console" panose="020B0609040504020204" pitchFamily="49" charset="0"/>
                <a:ea typeface="Times New Roman" panose="02020603050405020304" pitchFamily="18" charset="0"/>
                <a:cs typeface="Courier New" panose="02070309020205020404" pitchFamily="49" charset="0"/>
              </a:rPr>
              <a:t>less",mu</a:t>
            </a:r>
            <a:r>
              <a:rPr lang="en-US" sz="1400" dirty="0">
                <a:solidFill>
                  <a:srgbClr val="0000FF"/>
                </a:solidFill>
                <a:latin typeface="Lucida Console" panose="020B0609040504020204" pitchFamily="49" charset="0"/>
                <a:ea typeface="Times New Roman" panose="02020603050405020304" pitchFamily="18" charset="0"/>
                <a:cs typeface="Courier New" panose="02070309020205020404" pitchFamily="49" charset="0"/>
              </a:rPr>
              <a:t> = 26)</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One Sample t-test</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data:  mpg</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t = -1.8559, </a:t>
            </a:r>
            <a:r>
              <a:rPr lang="en-US" sz="1400" dirty="0" err="1">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df</a:t>
            </a: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 9, p-value = 0.04822</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alternative hypothesis: true mean is less than 26</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95 percent confidence interval:</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a:t>
            </a:r>
            <a:r>
              <a:rPr lang="en-US" sz="1400" dirty="0" err="1">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Inf</a:t>
            </a: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25.98783</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sample estimates:</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mean of x </a:t>
            </a:r>
            <a:endParaRPr lang="en-US" dirty="0">
              <a:latin typeface="Calibri" panose="020F0502020204030204" pitchFamily="34" charset="0"/>
              <a:ea typeface="宋体" panose="02010600030101010101" pitchFamily="2" charset="-122"/>
              <a:cs typeface="Times New Roman" panose="02020603050405020304" pitchFamily="18" charset="0"/>
            </a:endParaRPr>
          </a:p>
          <a:p>
            <a:pPr latinLnBrk="1">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dirty="0">
                <a:solidFill>
                  <a:srgbClr val="000000"/>
                </a:solidFill>
                <a:latin typeface="Lucida Console" panose="020B0609040504020204" pitchFamily="49" charset="0"/>
                <a:ea typeface="Times New Roman" panose="02020603050405020304" pitchFamily="18" charset="0"/>
                <a:cs typeface="Courier New" panose="02070309020205020404" pitchFamily="49" charset="0"/>
              </a:rPr>
              <a:t>    25.01 </a:t>
            </a:r>
            <a:endParaRPr lang="en-US" dirty="0">
              <a:latin typeface="Calibri" panose="020F0502020204030204" pitchFamily="34" charset="0"/>
              <a:ea typeface="宋体" panose="02010600030101010101" pitchFamily="2" charset="-122"/>
              <a:cs typeface="Times New Roman" panose="02020603050405020304" pitchFamily="18" charset="0"/>
            </a:endParaRPr>
          </a:p>
        </p:txBody>
      </p:sp>
      <p:sp>
        <p:nvSpPr>
          <p:cNvPr id="10" name="TextBox 9"/>
          <p:cNvSpPr txBox="1"/>
          <p:nvPr/>
        </p:nvSpPr>
        <p:spPr>
          <a:xfrm>
            <a:off x="2667000" y="5638801"/>
            <a:ext cx="6781800" cy="646331"/>
          </a:xfrm>
          <a:prstGeom prst="rect">
            <a:avLst/>
          </a:prstGeom>
          <a:solidFill>
            <a:srgbClr val="FFFF00"/>
          </a:solidFill>
        </p:spPr>
        <p:txBody>
          <a:bodyPr wrap="square" rtlCol="0">
            <a:spAutoFit/>
          </a:bodyPr>
          <a:lstStyle/>
          <a:p>
            <a:r>
              <a:rPr lang="en-US" dirty="0"/>
              <a:t>The null hypothesis is rejected ( p &lt; 0.05). Thus, the manufacturer’s claim is suspicious.</a:t>
            </a:r>
          </a:p>
        </p:txBody>
      </p:sp>
      <p:cxnSp>
        <p:nvCxnSpPr>
          <p:cNvPr id="12" name="Straight Arrow Connector 11"/>
          <p:cNvCxnSpPr/>
          <p:nvPr/>
        </p:nvCxnSpPr>
        <p:spPr>
          <a:xfrm flipH="1">
            <a:off x="5105400" y="3962400"/>
            <a:ext cx="685800" cy="1676400"/>
          </a:xfrm>
          <a:prstGeom prst="straightConnector1">
            <a:avLst/>
          </a:prstGeom>
          <a:ln w="28575">
            <a:solidFill>
              <a:srgbClr val="E32D2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15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heel(1)">
                                      <p:cBhvr>
                                        <p:cTn id="19" dur="2000"/>
                                        <p:tgtEl>
                                          <p:spTgt spid="10"/>
                                        </p:tgtEl>
                                      </p:cBhvr>
                                    </p:animEffect>
                                  </p:childTnLst>
                                </p:cTn>
                              </p:par>
                              <p:par>
                                <p:cTn id="20" presetID="21" presetClass="entr" presetSubtype="1"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Two sample t-test</a:t>
            </a:r>
          </a:p>
        </p:txBody>
      </p:sp>
      <p:sp>
        <p:nvSpPr>
          <p:cNvPr id="3" name="Slide Number Placeholder 2"/>
          <p:cNvSpPr>
            <a:spLocks noGrp="1"/>
          </p:cNvSpPr>
          <p:nvPr>
            <p:ph type="sldNum" sz="quarter" idx="12"/>
          </p:nvPr>
        </p:nvSpPr>
        <p:spPr/>
        <p:txBody>
          <a:bodyPr/>
          <a:lstStyle/>
          <a:p>
            <a:fld id="{F8328964-332A-4115-BBD0-419F6E8FE1FF}" type="slidenum">
              <a:rPr lang="en-US" smtClean="0"/>
              <a:t>58</a:t>
            </a:fld>
            <a:endParaRPr lang="en-US"/>
          </a:p>
        </p:txBody>
      </p:sp>
      <p:sp>
        <p:nvSpPr>
          <p:cNvPr id="4" name="Content Placeholder 3"/>
          <p:cNvSpPr>
            <a:spLocks noGrp="1"/>
          </p:cNvSpPr>
          <p:nvPr>
            <p:ph sz="quarter" idx="1"/>
          </p:nvPr>
        </p:nvSpPr>
        <p:spPr>
          <a:xfrm>
            <a:off x="609600" y="1219200"/>
            <a:ext cx="10972800" cy="762000"/>
          </a:xfrm>
        </p:spPr>
        <p:txBody>
          <a:bodyPr>
            <a:normAutofit/>
          </a:bodyPr>
          <a:lstStyle/>
          <a:p>
            <a:r>
              <a:rPr lang="en-US" sz="2000" dirty="0"/>
              <a:t>A dataset shows the effect of two soporific drugs (increase in hours of sleep compared to control) on 10 patients.</a:t>
            </a:r>
          </a:p>
        </p:txBody>
      </p:sp>
      <p:graphicFrame>
        <p:nvGraphicFramePr>
          <p:cNvPr id="7" name="Table 6"/>
          <p:cNvGraphicFramePr>
            <a:graphicFrameLocks noGrp="1"/>
          </p:cNvGraphicFramePr>
          <p:nvPr>
            <p:extLst>
              <p:ext uri="{D42A27DB-BD31-4B8C-83A1-F6EECF244321}">
                <p14:modId xmlns:p14="http://schemas.microsoft.com/office/powerpoint/2010/main" val="2261325477"/>
              </p:ext>
            </p:extLst>
          </p:nvPr>
        </p:nvGraphicFramePr>
        <p:xfrm>
          <a:off x="2362201" y="1981200"/>
          <a:ext cx="7315203" cy="988992"/>
        </p:xfrm>
        <a:graphic>
          <a:graphicData uri="http://schemas.openxmlformats.org/drawingml/2006/table">
            <a:tbl>
              <a:tblPr/>
              <a:tblGrid>
                <a:gridCol w="1371600">
                  <a:extLst>
                    <a:ext uri="{9D8B030D-6E8A-4147-A177-3AD203B41FA5}">
                      <a16:colId xmlns:a16="http://schemas.microsoft.com/office/drawing/2014/main" val="2750670509"/>
                    </a:ext>
                  </a:extLst>
                </a:gridCol>
                <a:gridCol w="381000">
                  <a:extLst>
                    <a:ext uri="{9D8B030D-6E8A-4147-A177-3AD203B41FA5}">
                      <a16:colId xmlns:a16="http://schemas.microsoft.com/office/drawing/2014/main" val="299448852"/>
                    </a:ext>
                  </a:extLst>
                </a:gridCol>
                <a:gridCol w="457200">
                  <a:extLst>
                    <a:ext uri="{9D8B030D-6E8A-4147-A177-3AD203B41FA5}">
                      <a16:colId xmlns:a16="http://schemas.microsoft.com/office/drawing/2014/main" val="3874779731"/>
                    </a:ext>
                  </a:extLst>
                </a:gridCol>
                <a:gridCol w="434078">
                  <a:extLst>
                    <a:ext uri="{9D8B030D-6E8A-4147-A177-3AD203B41FA5}">
                      <a16:colId xmlns:a16="http://schemas.microsoft.com/office/drawing/2014/main" val="2103485108"/>
                    </a:ext>
                  </a:extLst>
                </a:gridCol>
                <a:gridCol w="502407">
                  <a:extLst>
                    <a:ext uri="{9D8B030D-6E8A-4147-A177-3AD203B41FA5}">
                      <a16:colId xmlns:a16="http://schemas.microsoft.com/office/drawing/2014/main" val="3048273814"/>
                    </a:ext>
                  </a:extLst>
                </a:gridCol>
                <a:gridCol w="470339">
                  <a:extLst>
                    <a:ext uri="{9D8B030D-6E8A-4147-A177-3AD203B41FA5}">
                      <a16:colId xmlns:a16="http://schemas.microsoft.com/office/drawing/2014/main" val="2450804554"/>
                    </a:ext>
                  </a:extLst>
                </a:gridCol>
                <a:gridCol w="481029">
                  <a:extLst>
                    <a:ext uri="{9D8B030D-6E8A-4147-A177-3AD203B41FA5}">
                      <a16:colId xmlns:a16="http://schemas.microsoft.com/office/drawing/2014/main" val="166697722"/>
                    </a:ext>
                  </a:extLst>
                </a:gridCol>
                <a:gridCol w="448960">
                  <a:extLst>
                    <a:ext uri="{9D8B030D-6E8A-4147-A177-3AD203B41FA5}">
                      <a16:colId xmlns:a16="http://schemas.microsoft.com/office/drawing/2014/main" val="3179031529"/>
                    </a:ext>
                  </a:extLst>
                </a:gridCol>
                <a:gridCol w="481029">
                  <a:extLst>
                    <a:ext uri="{9D8B030D-6E8A-4147-A177-3AD203B41FA5}">
                      <a16:colId xmlns:a16="http://schemas.microsoft.com/office/drawing/2014/main" val="1037192940"/>
                    </a:ext>
                  </a:extLst>
                </a:gridCol>
                <a:gridCol w="470339">
                  <a:extLst>
                    <a:ext uri="{9D8B030D-6E8A-4147-A177-3AD203B41FA5}">
                      <a16:colId xmlns:a16="http://schemas.microsoft.com/office/drawing/2014/main" val="1475070495"/>
                    </a:ext>
                  </a:extLst>
                </a:gridCol>
                <a:gridCol w="448960">
                  <a:extLst>
                    <a:ext uri="{9D8B030D-6E8A-4147-A177-3AD203B41FA5}">
                      <a16:colId xmlns:a16="http://schemas.microsoft.com/office/drawing/2014/main" val="290407961"/>
                    </a:ext>
                  </a:extLst>
                </a:gridCol>
                <a:gridCol w="682459">
                  <a:extLst>
                    <a:ext uri="{9D8B030D-6E8A-4147-A177-3AD203B41FA5}">
                      <a16:colId xmlns:a16="http://schemas.microsoft.com/office/drawing/2014/main" val="3794256002"/>
                    </a:ext>
                  </a:extLst>
                </a:gridCol>
                <a:gridCol w="685803">
                  <a:extLst>
                    <a:ext uri="{9D8B030D-6E8A-4147-A177-3AD203B41FA5}">
                      <a16:colId xmlns:a16="http://schemas.microsoft.com/office/drawing/2014/main" val="179110693"/>
                    </a:ext>
                  </a:extLst>
                </a:gridCol>
              </a:tblGrid>
              <a:tr h="329664">
                <a:tc>
                  <a:txBody>
                    <a:bodyPr/>
                    <a:lstStyle/>
                    <a:p>
                      <a:pPr algn="l" fontAlgn="b"/>
                      <a:r>
                        <a:rPr lang="en-US" sz="1400" b="0" i="0" u="none" strike="noStrike">
                          <a:solidFill>
                            <a:srgbClr val="000000"/>
                          </a:solidFill>
                          <a:effectLst/>
                          <a:latin typeface="Times New Roman" panose="02020603050405020304" pitchFamily="18"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10">
                  <a:txBody>
                    <a:bodyPr/>
                    <a:lstStyle/>
                    <a:p>
                      <a:pPr algn="ctr" fontAlgn="b"/>
                      <a:r>
                        <a:rPr lang="en-US" sz="1400" b="1" i="0" u="none" strike="noStrike" dirty="0">
                          <a:solidFill>
                            <a:srgbClr val="000000"/>
                          </a:solidFill>
                          <a:effectLst/>
                          <a:latin typeface="Times New Roman" panose="02020603050405020304" pitchFamily="18" charset="0"/>
                        </a:rPr>
                        <a:t>Extra Sleep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400" b="1" i="0" u="none" strike="noStrike" dirty="0">
                          <a:solidFill>
                            <a:srgbClr val="000000"/>
                          </a:solidFill>
                          <a:effectLst/>
                          <a:latin typeface="Times New Roman" panose="02020603050405020304" pitchFamily="18" charset="0"/>
                        </a:rPr>
                        <a:t>Mean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err="1">
                          <a:solidFill>
                            <a:srgbClr val="000000"/>
                          </a:solidFill>
                          <a:effectLst/>
                          <a:latin typeface="Times New Roman" panose="02020603050405020304" pitchFamily="18" charset="0"/>
                        </a:rPr>
                        <a:t>Var</a:t>
                      </a:r>
                      <a:endParaRPr lang="en-US" sz="1400" b="1" i="0" u="none" strike="noStrike" dirty="0">
                        <a:solidFill>
                          <a:srgbClr val="000000"/>
                        </a:solidFill>
                        <a:effectLst/>
                        <a:latin typeface="Times New Roman" panose="02020603050405020304" pitchFamily="18"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5749916"/>
                  </a:ext>
                </a:extLst>
              </a:tr>
              <a:tr h="329664">
                <a:tc>
                  <a:txBody>
                    <a:bodyPr/>
                    <a:lstStyle/>
                    <a:p>
                      <a:pPr algn="l" fontAlgn="b"/>
                      <a:r>
                        <a:rPr lang="en-US" sz="1400" b="0" i="0" u="none" strike="noStrike" dirty="0">
                          <a:solidFill>
                            <a:srgbClr val="000000"/>
                          </a:solidFill>
                          <a:effectLst/>
                          <a:latin typeface="Times New Roman" panose="02020603050405020304" pitchFamily="18" charset="0"/>
                        </a:rPr>
                        <a:t>Soporific Drug 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0.7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-0.2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3.7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0.75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3.20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5708078"/>
                  </a:ext>
                </a:extLst>
              </a:tr>
              <a:tr h="329664">
                <a:tc>
                  <a:txBody>
                    <a:bodyPr/>
                    <a:lstStyle/>
                    <a:p>
                      <a:pPr algn="l" fontAlgn="b"/>
                      <a:r>
                        <a:rPr lang="en-US" sz="1400" b="0" i="0" u="none" strike="noStrike" dirty="0">
                          <a:solidFill>
                            <a:srgbClr val="000000"/>
                          </a:solidFill>
                          <a:effectLst/>
                          <a:latin typeface="Times New Roman" panose="02020603050405020304" pitchFamily="18" charset="0"/>
                        </a:rPr>
                        <a:t>Soporific Drug 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1.9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0.8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rPr>
                        <a:t>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4.4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5.5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1.6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4.6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3.4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Times New Roman" panose="02020603050405020304" pitchFamily="18" charset="0"/>
                        </a:rPr>
                        <a:t>2.33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Times New Roman" panose="02020603050405020304" pitchFamily="18" charset="0"/>
                        </a:rPr>
                        <a:t>4.01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263952"/>
                  </a:ext>
                </a:extLst>
              </a:tr>
            </a:tbl>
          </a:graphicData>
        </a:graphic>
      </p:graphicFrame>
      <p:sp>
        <p:nvSpPr>
          <p:cNvPr id="10" name="Content Placeholder 3"/>
          <p:cNvSpPr txBox="1">
            <a:spLocks/>
          </p:cNvSpPr>
          <p:nvPr/>
        </p:nvSpPr>
        <p:spPr>
          <a:xfrm>
            <a:off x="609600" y="5410200"/>
            <a:ext cx="9601200" cy="1005984"/>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sz="2000" dirty="0"/>
              <a:t>Do the two soporific drugs have different effects on extra hours of sleep?</a:t>
            </a:r>
          </a:p>
          <a:p>
            <a:pPr lvl="1"/>
            <a:r>
              <a:rPr lang="en-US" sz="1700" dirty="0"/>
              <a:t>H</a:t>
            </a:r>
            <a:r>
              <a:rPr lang="en-US" sz="1700" baseline="-25000" dirty="0"/>
              <a:t>0</a:t>
            </a:r>
            <a:r>
              <a:rPr lang="en-US" sz="1700" dirty="0"/>
              <a:t>: mean(extra sleep)</a:t>
            </a:r>
            <a:r>
              <a:rPr lang="en-US" sz="1700" baseline="-25000" dirty="0"/>
              <a:t>drug 1 </a:t>
            </a:r>
            <a:r>
              <a:rPr lang="en-US" sz="1700" dirty="0"/>
              <a:t>= mean(extra sleep)</a:t>
            </a:r>
            <a:r>
              <a:rPr lang="en-US" sz="1700" baseline="-25000" dirty="0"/>
              <a:t> drug 2</a:t>
            </a:r>
          </a:p>
          <a:p>
            <a:pPr lvl="1"/>
            <a:r>
              <a:rPr lang="en-US" sz="1700" dirty="0"/>
              <a:t>H</a:t>
            </a:r>
            <a:r>
              <a:rPr lang="en-US" sz="1700" baseline="-25000" dirty="0"/>
              <a:t>a</a:t>
            </a:r>
            <a:r>
              <a:rPr lang="en-US" sz="1700" dirty="0"/>
              <a:t>: mean(extra sleep)</a:t>
            </a:r>
            <a:r>
              <a:rPr lang="en-US" sz="1700" baseline="-25000" dirty="0"/>
              <a:t>drug 1 </a:t>
            </a:r>
            <a:r>
              <a:rPr lang="en-US" sz="1700" dirty="0"/>
              <a:t>&lt;&gt; mean(extra sleep)</a:t>
            </a:r>
            <a:r>
              <a:rPr lang="en-US" sz="1700" baseline="-25000" dirty="0"/>
              <a:t> drug 2</a:t>
            </a:r>
            <a:endParaRPr lang="en-US" sz="1700" dirty="0"/>
          </a:p>
        </p:txBody>
      </p:sp>
      <p:pic>
        <p:nvPicPr>
          <p:cNvPr id="11" name="Picture 10"/>
          <p:cNvPicPr>
            <a:picLocks noChangeAspect="1"/>
          </p:cNvPicPr>
          <p:nvPr/>
        </p:nvPicPr>
        <p:blipFill rotWithShape="1">
          <a:blip r:embed="rId2"/>
          <a:srcRect t="13872" r="4325" b="3548"/>
          <a:stretch/>
        </p:blipFill>
        <p:spPr>
          <a:xfrm>
            <a:off x="4611988" y="3038947"/>
            <a:ext cx="2743200" cy="2394682"/>
          </a:xfrm>
          <a:prstGeom prst="rect">
            <a:avLst/>
          </a:prstGeom>
        </p:spPr>
      </p:pic>
    </p:spTree>
    <p:extLst>
      <p:ext uri="{BB962C8B-B14F-4D97-AF65-F5344CB8AC3E}">
        <p14:creationId xmlns:p14="http://schemas.microsoft.com/office/powerpoint/2010/main" val="15998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1000" fill="hold"/>
                                        <p:tgtEl>
                                          <p:spTgt spid="10"/>
                                        </p:tgtEl>
                                        <p:attrNameLst>
                                          <p:attrName>ppt_w</p:attrName>
                                        </p:attrNameLst>
                                      </p:cBhvr>
                                      <p:tavLst>
                                        <p:tav tm="0">
                                          <p:val>
                                            <p:fltVal val="0"/>
                                          </p:val>
                                        </p:tav>
                                        <p:tav tm="100000">
                                          <p:val>
                                            <p:strVal val="#ppt_w"/>
                                          </p:val>
                                        </p:tav>
                                      </p:tavLst>
                                    </p:anim>
                                    <p:anim calcmode="lin" valueType="num">
                                      <p:cBhvr>
                                        <p:cTn id="21" dur="1000" fill="hold"/>
                                        <p:tgtEl>
                                          <p:spTgt spid="10"/>
                                        </p:tgtEl>
                                        <p:attrNameLst>
                                          <p:attrName>ppt_h</p:attrName>
                                        </p:attrNameLst>
                                      </p:cBhvr>
                                      <p:tavLst>
                                        <p:tav tm="0">
                                          <p:val>
                                            <p:fltVal val="0"/>
                                          </p:val>
                                        </p:tav>
                                        <p:tav tm="100000">
                                          <p:val>
                                            <p:strVal val="#ppt_h"/>
                                          </p:val>
                                        </p:tav>
                                      </p:tavLst>
                                    </p:anim>
                                    <p:anim calcmode="lin" valueType="num">
                                      <p:cBhvr>
                                        <p:cTn id="22" dur="1000" fill="hold"/>
                                        <p:tgtEl>
                                          <p:spTgt spid="10"/>
                                        </p:tgtEl>
                                        <p:attrNameLst>
                                          <p:attrName>style.rotation</p:attrName>
                                        </p:attrNameLst>
                                      </p:cBhvr>
                                      <p:tavLst>
                                        <p:tav tm="0">
                                          <p:val>
                                            <p:fltVal val="90"/>
                                          </p:val>
                                        </p:tav>
                                        <p:tav tm="100000">
                                          <p:val>
                                            <p:fltVal val="0"/>
                                          </p:val>
                                        </p:tav>
                                      </p:tavLst>
                                    </p:anim>
                                    <p:animEffect transition="in" filter="fade">
                                      <p:cBhvr>
                                        <p:cTn id="2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R Code</a:t>
            </a:r>
          </a:p>
        </p:txBody>
      </p:sp>
      <p:sp>
        <p:nvSpPr>
          <p:cNvPr id="3" name="Slide Number Placeholder 2"/>
          <p:cNvSpPr>
            <a:spLocks noGrp="1"/>
          </p:cNvSpPr>
          <p:nvPr>
            <p:ph type="sldNum" sz="quarter" idx="12"/>
          </p:nvPr>
        </p:nvSpPr>
        <p:spPr/>
        <p:txBody>
          <a:bodyPr/>
          <a:lstStyle/>
          <a:p>
            <a:fld id="{F8328964-332A-4115-BBD0-419F6E8FE1FF}" type="slidenum">
              <a:rPr lang="en-US" smtClean="0"/>
              <a:t>59</a:t>
            </a:fld>
            <a:endParaRPr lang="en-US"/>
          </a:p>
        </p:txBody>
      </p:sp>
      <p:pic>
        <p:nvPicPr>
          <p:cNvPr id="20" name="Picture 19"/>
          <p:cNvPicPr>
            <a:picLocks noChangeAspect="1"/>
          </p:cNvPicPr>
          <p:nvPr/>
        </p:nvPicPr>
        <p:blipFill>
          <a:blip r:embed="rId2"/>
          <a:stretch>
            <a:fillRect/>
          </a:stretch>
        </p:blipFill>
        <p:spPr>
          <a:xfrm>
            <a:off x="2743200" y="3657600"/>
            <a:ext cx="6688250" cy="1905000"/>
          </a:xfrm>
          <a:prstGeom prst="rect">
            <a:avLst/>
          </a:prstGeom>
        </p:spPr>
      </p:pic>
      <p:sp>
        <p:nvSpPr>
          <p:cNvPr id="21" name="Rectangle 20"/>
          <p:cNvSpPr/>
          <p:nvPr/>
        </p:nvSpPr>
        <p:spPr>
          <a:xfrm>
            <a:off x="2743200" y="1182232"/>
            <a:ext cx="6934200" cy="224676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dirty="0">
                <a:solidFill>
                  <a:srgbClr val="008000"/>
                </a:solidFill>
                <a:highlight>
                  <a:srgbClr val="FFFFFF"/>
                </a:highlight>
              </a:rPr>
              <a:t># Two sample t-test</a:t>
            </a:r>
            <a:endParaRPr lang="en-US" sz="1400" dirty="0">
              <a:solidFill>
                <a:srgbClr val="000000"/>
              </a:solidFill>
              <a:highlight>
                <a:srgbClr val="FFFFFF"/>
              </a:highlight>
            </a:endParaRPr>
          </a:p>
          <a:p>
            <a:r>
              <a:rPr lang="en-US" sz="1400" dirty="0">
                <a:solidFill>
                  <a:srgbClr val="000000"/>
                </a:solidFill>
                <a:highlight>
                  <a:srgbClr val="FFFFFF"/>
                </a:highlight>
              </a:rPr>
              <a:t>extra1 </a:t>
            </a:r>
            <a:r>
              <a:rPr lang="en-US" sz="1400" dirty="0">
                <a:solidFill>
                  <a:srgbClr val="000080"/>
                </a:solidFill>
                <a:highlight>
                  <a:srgbClr val="FFFFFF"/>
                </a:highlight>
              </a:rPr>
              <a:t>&lt;-</a:t>
            </a:r>
            <a:r>
              <a:rPr lang="en-US" sz="1400" dirty="0">
                <a:solidFill>
                  <a:srgbClr val="000000"/>
                </a:solidFill>
                <a:highlight>
                  <a:srgbClr val="FFFFFF"/>
                </a:highlight>
              </a:rPr>
              <a:t> </a:t>
            </a:r>
            <a:r>
              <a:rPr lang="en-US" sz="1400" dirty="0" err="1">
                <a:solidFill>
                  <a:srgbClr val="000000"/>
                </a:solidFill>
                <a:highlight>
                  <a:srgbClr val="FFFFFF"/>
                </a:highlight>
              </a:rPr>
              <a:t>sleep</a:t>
            </a:r>
            <a:r>
              <a:rPr lang="en-US" sz="1400" dirty="0" err="1">
                <a:solidFill>
                  <a:srgbClr val="000080"/>
                </a:solidFill>
                <a:highlight>
                  <a:srgbClr val="FFFFFF"/>
                </a:highlight>
              </a:rPr>
              <a:t>$</a:t>
            </a:r>
            <a:r>
              <a:rPr lang="en-US" sz="1400" dirty="0" err="1">
                <a:solidFill>
                  <a:srgbClr val="000000"/>
                </a:solidFill>
                <a:highlight>
                  <a:srgbClr val="FFFFFF"/>
                </a:highlight>
              </a:rPr>
              <a:t>extra</a:t>
            </a:r>
            <a:r>
              <a:rPr lang="en-US" sz="1400" dirty="0">
                <a:solidFill>
                  <a:srgbClr val="000080"/>
                </a:solidFill>
                <a:highlight>
                  <a:srgbClr val="FFFFFF"/>
                </a:highlight>
              </a:rPr>
              <a:t>[</a:t>
            </a:r>
            <a:r>
              <a:rPr lang="en-US" sz="1400" dirty="0" err="1">
                <a:solidFill>
                  <a:srgbClr val="000000"/>
                </a:solidFill>
                <a:highlight>
                  <a:srgbClr val="FFFFFF"/>
                </a:highlight>
              </a:rPr>
              <a:t>sleep</a:t>
            </a:r>
            <a:r>
              <a:rPr lang="en-US" sz="1400" dirty="0" err="1">
                <a:solidFill>
                  <a:srgbClr val="000080"/>
                </a:solidFill>
                <a:highlight>
                  <a:srgbClr val="FFFFFF"/>
                </a:highlight>
              </a:rPr>
              <a:t>$</a:t>
            </a:r>
            <a:r>
              <a:rPr lang="en-US" sz="1400" dirty="0" err="1">
                <a:solidFill>
                  <a:srgbClr val="000000"/>
                </a:solidFill>
                <a:highlight>
                  <a:srgbClr val="FFFFFF"/>
                </a:highlight>
              </a:rPr>
              <a:t>group</a:t>
            </a:r>
            <a:r>
              <a:rPr lang="en-US" sz="1400" dirty="0">
                <a:solidFill>
                  <a:srgbClr val="000000"/>
                </a:solidFill>
                <a:highlight>
                  <a:srgbClr val="FFFFFF"/>
                </a:highlight>
              </a:rPr>
              <a:t> </a:t>
            </a:r>
            <a:r>
              <a:rPr lang="en-US" sz="1400"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FF8000"/>
                </a:solidFill>
                <a:highlight>
                  <a:srgbClr val="FFFFFF"/>
                </a:highlight>
              </a:rPr>
              <a:t>1</a:t>
            </a:r>
            <a:r>
              <a:rPr lang="en-US" sz="1400" dirty="0">
                <a:solidFill>
                  <a:srgbClr val="000080"/>
                </a:solidFill>
                <a:highlight>
                  <a:srgbClr val="FFFFFF"/>
                </a:highlight>
              </a:rPr>
              <a:t>]</a:t>
            </a:r>
            <a:endParaRPr lang="en-US" sz="1400" dirty="0">
              <a:solidFill>
                <a:srgbClr val="000000"/>
              </a:solidFill>
              <a:highlight>
                <a:srgbClr val="FFFFFF"/>
              </a:highlight>
            </a:endParaRPr>
          </a:p>
          <a:p>
            <a:r>
              <a:rPr lang="en-US" sz="1400" dirty="0">
                <a:solidFill>
                  <a:srgbClr val="000000"/>
                </a:solidFill>
                <a:highlight>
                  <a:srgbClr val="FFFFFF"/>
                </a:highlight>
              </a:rPr>
              <a:t>extra2 </a:t>
            </a:r>
            <a:r>
              <a:rPr lang="en-US" sz="1400" dirty="0">
                <a:solidFill>
                  <a:srgbClr val="000080"/>
                </a:solidFill>
                <a:highlight>
                  <a:srgbClr val="FFFFFF"/>
                </a:highlight>
              </a:rPr>
              <a:t>&lt;-</a:t>
            </a:r>
            <a:r>
              <a:rPr lang="en-US" sz="1400" dirty="0">
                <a:solidFill>
                  <a:srgbClr val="000000"/>
                </a:solidFill>
                <a:highlight>
                  <a:srgbClr val="FFFFFF"/>
                </a:highlight>
              </a:rPr>
              <a:t> </a:t>
            </a:r>
            <a:r>
              <a:rPr lang="en-US" sz="1400" dirty="0" err="1">
                <a:solidFill>
                  <a:srgbClr val="000000"/>
                </a:solidFill>
                <a:highlight>
                  <a:srgbClr val="FFFFFF"/>
                </a:highlight>
              </a:rPr>
              <a:t>sleep</a:t>
            </a:r>
            <a:r>
              <a:rPr lang="en-US" sz="1400" dirty="0" err="1">
                <a:solidFill>
                  <a:srgbClr val="000080"/>
                </a:solidFill>
                <a:highlight>
                  <a:srgbClr val="FFFFFF"/>
                </a:highlight>
              </a:rPr>
              <a:t>$</a:t>
            </a:r>
            <a:r>
              <a:rPr lang="en-US" sz="1400" dirty="0" err="1">
                <a:solidFill>
                  <a:srgbClr val="000000"/>
                </a:solidFill>
                <a:highlight>
                  <a:srgbClr val="FFFFFF"/>
                </a:highlight>
              </a:rPr>
              <a:t>extra</a:t>
            </a:r>
            <a:r>
              <a:rPr lang="en-US" sz="1400" dirty="0">
                <a:solidFill>
                  <a:srgbClr val="000080"/>
                </a:solidFill>
                <a:highlight>
                  <a:srgbClr val="FFFFFF"/>
                </a:highlight>
              </a:rPr>
              <a:t>[</a:t>
            </a:r>
            <a:r>
              <a:rPr lang="en-US" sz="1400" dirty="0" err="1">
                <a:solidFill>
                  <a:srgbClr val="000000"/>
                </a:solidFill>
                <a:highlight>
                  <a:srgbClr val="FFFFFF"/>
                </a:highlight>
              </a:rPr>
              <a:t>sleep</a:t>
            </a:r>
            <a:r>
              <a:rPr lang="en-US" sz="1400" dirty="0" err="1">
                <a:solidFill>
                  <a:srgbClr val="000080"/>
                </a:solidFill>
                <a:highlight>
                  <a:srgbClr val="FFFFFF"/>
                </a:highlight>
              </a:rPr>
              <a:t>$</a:t>
            </a:r>
            <a:r>
              <a:rPr lang="en-US" sz="1400" dirty="0" err="1">
                <a:solidFill>
                  <a:srgbClr val="000000"/>
                </a:solidFill>
                <a:highlight>
                  <a:srgbClr val="FFFFFF"/>
                </a:highlight>
              </a:rPr>
              <a:t>group</a:t>
            </a:r>
            <a:r>
              <a:rPr lang="en-US" sz="1400" dirty="0">
                <a:solidFill>
                  <a:srgbClr val="000000"/>
                </a:solidFill>
                <a:highlight>
                  <a:srgbClr val="FFFFFF"/>
                </a:highlight>
              </a:rPr>
              <a:t> </a:t>
            </a:r>
            <a:r>
              <a:rPr lang="en-US" sz="1400"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FF8000"/>
                </a:solidFill>
                <a:highlight>
                  <a:srgbClr val="FFFFFF"/>
                </a:highlight>
              </a:rPr>
              <a:t>2</a:t>
            </a:r>
            <a:r>
              <a:rPr lang="en-US" sz="1400" dirty="0">
                <a:solidFill>
                  <a:srgbClr val="000080"/>
                </a:solidFill>
                <a:highlight>
                  <a:srgbClr val="FFFFFF"/>
                </a:highlight>
              </a:rPr>
              <a:t>]</a:t>
            </a:r>
            <a:endParaRPr lang="en-US" sz="1400" dirty="0">
              <a:solidFill>
                <a:srgbClr val="000000"/>
              </a:solidFill>
              <a:highlight>
                <a:srgbClr val="FFFFFF"/>
              </a:highlight>
            </a:endParaRPr>
          </a:p>
          <a:p>
            <a:r>
              <a:rPr lang="en-US" sz="1400" dirty="0" err="1">
                <a:solidFill>
                  <a:srgbClr val="000000"/>
                </a:solidFill>
                <a:highlight>
                  <a:srgbClr val="FFFFFF"/>
                </a:highlight>
              </a:rPr>
              <a:t>t.test</a:t>
            </a:r>
            <a:r>
              <a:rPr lang="en-US" sz="1400" dirty="0">
                <a:solidFill>
                  <a:srgbClr val="000080"/>
                </a:solidFill>
                <a:highlight>
                  <a:srgbClr val="FFFFFF"/>
                </a:highlight>
              </a:rPr>
              <a:t>(</a:t>
            </a:r>
            <a:r>
              <a:rPr lang="en-US" sz="1400" dirty="0">
                <a:solidFill>
                  <a:srgbClr val="000000"/>
                </a:solidFill>
                <a:highlight>
                  <a:srgbClr val="FFFFFF"/>
                </a:highlight>
              </a:rPr>
              <a:t>extra1, extra2, alternative </a:t>
            </a:r>
            <a:r>
              <a:rPr lang="en-US" sz="1400"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808080"/>
                </a:solidFill>
                <a:highlight>
                  <a:srgbClr val="FFFFFF"/>
                </a:highlight>
              </a:rPr>
              <a:t>"</a:t>
            </a:r>
            <a:r>
              <a:rPr lang="en-US" sz="1400" dirty="0" err="1">
                <a:solidFill>
                  <a:srgbClr val="808080"/>
                </a:solidFill>
                <a:highlight>
                  <a:srgbClr val="FFFFFF"/>
                </a:highlight>
              </a:rPr>
              <a:t>two.sided</a:t>
            </a:r>
            <a:r>
              <a:rPr lang="en-US" sz="1400" dirty="0">
                <a:solidFill>
                  <a:srgbClr val="808080"/>
                </a:solidFill>
                <a:highlight>
                  <a:srgbClr val="FFFFFF"/>
                </a:highlight>
              </a:rPr>
              <a:t>"</a:t>
            </a:r>
            <a:r>
              <a:rPr lang="en-US" sz="1400" dirty="0">
                <a:solidFill>
                  <a:srgbClr val="000000"/>
                </a:solidFill>
                <a:highlight>
                  <a:srgbClr val="FFFFFF"/>
                </a:highlight>
              </a:rPr>
              <a:t>, mu </a:t>
            </a:r>
            <a:r>
              <a:rPr lang="en-US" sz="1400"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FF8000"/>
                </a:solidFill>
                <a:highlight>
                  <a:srgbClr val="FFFFFF"/>
                </a:highlight>
              </a:rPr>
              <a:t>0</a:t>
            </a:r>
            <a:r>
              <a:rPr lang="en-US" sz="1400" dirty="0">
                <a:solidFill>
                  <a:srgbClr val="000000"/>
                </a:solidFill>
                <a:highlight>
                  <a:srgbClr val="FFFFFF"/>
                </a:highlight>
              </a:rPr>
              <a:t>, paired </a:t>
            </a:r>
            <a:r>
              <a:rPr lang="en-US" sz="1400"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0000FF"/>
                </a:solidFill>
                <a:highlight>
                  <a:srgbClr val="FFFFFF"/>
                </a:highlight>
              </a:rPr>
              <a:t>TRUE</a:t>
            </a:r>
            <a:r>
              <a:rPr lang="en-US" sz="1400"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A simpler syntax</a:t>
            </a:r>
            <a:endParaRPr lang="en-US" sz="1400" dirty="0">
              <a:solidFill>
                <a:srgbClr val="000000"/>
              </a:solidFill>
              <a:highlight>
                <a:srgbClr val="FFFFFF"/>
              </a:highlight>
            </a:endParaRPr>
          </a:p>
          <a:p>
            <a:r>
              <a:rPr lang="en-US" sz="1400" dirty="0" err="1">
                <a:solidFill>
                  <a:srgbClr val="000000"/>
                </a:solidFill>
                <a:highlight>
                  <a:srgbClr val="FFFFFF"/>
                </a:highlight>
              </a:rPr>
              <a:t>t.test</a:t>
            </a:r>
            <a:r>
              <a:rPr lang="en-US" sz="1400" dirty="0">
                <a:solidFill>
                  <a:srgbClr val="000080"/>
                </a:solidFill>
                <a:highlight>
                  <a:srgbClr val="FFFFFF"/>
                </a:highlight>
              </a:rPr>
              <a:t>(</a:t>
            </a:r>
            <a:r>
              <a:rPr lang="en-US" sz="1400" dirty="0">
                <a:solidFill>
                  <a:srgbClr val="000000"/>
                </a:solidFill>
                <a:highlight>
                  <a:srgbClr val="FFFFFF"/>
                </a:highlight>
              </a:rPr>
              <a:t>extra1, extra2, paired </a:t>
            </a:r>
            <a:r>
              <a:rPr lang="en-US" sz="1400"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0000FF"/>
                </a:solidFill>
                <a:highlight>
                  <a:srgbClr val="FFFFFF"/>
                </a:highlight>
              </a:rPr>
              <a:t>TRUE</a:t>
            </a:r>
            <a:r>
              <a:rPr lang="en-US" sz="1400" dirty="0">
                <a:solidFill>
                  <a:srgbClr val="000080"/>
                </a:solidFill>
                <a:highlight>
                  <a:srgbClr val="FFFFFF"/>
                </a:highlight>
              </a:rPr>
              <a:t>)</a:t>
            </a:r>
            <a:endParaRPr lang="en-US" sz="1400" dirty="0">
              <a:solidFill>
                <a:srgbClr val="000000"/>
              </a:solidFill>
              <a:highlight>
                <a:srgbClr val="FFFFFF"/>
              </a:highlight>
            </a:endParaRPr>
          </a:p>
          <a:p>
            <a:endParaRPr lang="en-US" sz="1400" dirty="0">
              <a:solidFill>
                <a:srgbClr val="000000"/>
              </a:solidFill>
              <a:highlight>
                <a:srgbClr val="FFFFFF"/>
              </a:highlight>
            </a:endParaRPr>
          </a:p>
          <a:p>
            <a:r>
              <a:rPr lang="en-US" sz="1400" dirty="0">
                <a:solidFill>
                  <a:srgbClr val="008000"/>
                </a:solidFill>
                <a:highlight>
                  <a:srgbClr val="FFFFFF"/>
                </a:highlight>
              </a:rPr>
              <a:t># Use formula</a:t>
            </a:r>
            <a:endParaRPr lang="en-US" sz="1400" dirty="0">
              <a:solidFill>
                <a:srgbClr val="000000"/>
              </a:solidFill>
              <a:highlight>
                <a:srgbClr val="FFFFFF"/>
              </a:highlight>
            </a:endParaRPr>
          </a:p>
          <a:p>
            <a:r>
              <a:rPr lang="en-US" sz="1400" dirty="0" err="1">
                <a:solidFill>
                  <a:srgbClr val="000000"/>
                </a:solidFill>
                <a:highlight>
                  <a:srgbClr val="FFFFFF"/>
                </a:highlight>
              </a:rPr>
              <a:t>t.test</a:t>
            </a:r>
            <a:r>
              <a:rPr lang="en-US" sz="1400" dirty="0">
                <a:solidFill>
                  <a:srgbClr val="000080"/>
                </a:solidFill>
                <a:highlight>
                  <a:srgbClr val="FFFFFF"/>
                </a:highlight>
              </a:rPr>
              <a:t>(</a:t>
            </a:r>
            <a:r>
              <a:rPr lang="en-US" sz="1400" dirty="0">
                <a:solidFill>
                  <a:srgbClr val="000000"/>
                </a:solidFill>
                <a:highlight>
                  <a:srgbClr val="FFFFFF"/>
                </a:highlight>
              </a:rPr>
              <a:t>extra </a:t>
            </a:r>
            <a:r>
              <a:rPr lang="en-US" sz="1400" dirty="0">
                <a:solidFill>
                  <a:srgbClr val="000080"/>
                </a:solidFill>
                <a:highlight>
                  <a:srgbClr val="FFFFFF"/>
                </a:highlight>
              </a:rPr>
              <a:t>~</a:t>
            </a:r>
            <a:r>
              <a:rPr lang="en-US" sz="1400" dirty="0">
                <a:solidFill>
                  <a:srgbClr val="000000"/>
                </a:solidFill>
                <a:highlight>
                  <a:srgbClr val="FFFFFF"/>
                </a:highlight>
              </a:rPr>
              <a:t> group, </a:t>
            </a:r>
            <a:r>
              <a:rPr lang="en-US" sz="1400" dirty="0">
                <a:solidFill>
                  <a:srgbClr val="8000FF"/>
                </a:solidFill>
                <a:highlight>
                  <a:srgbClr val="FFFFFF"/>
                </a:highlight>
              </a:rPr>
              <a:t>data</a:t>
            </a:r>
            <a:r>
              <a:rPr lang="en-US" sz="1400" dirty="0">
                <a:solidFill>
                  <a:srgbClr val="000000"/>
                </a:solidFill>
                <a:highlight>
                  <a:srgbClr val="FFFFFF"/>
                </a:highlight>
              </a:rPr>
              <a:t> </a:t>
            </a:r>
            <a:r>
              <a:rPr lang="en-US" sz="1400" dirty="0">
                <a:solidFill>
                  <a:srgbClr val="000080"/>
                </a:solidFill>
                <a:highlight>
                  <a:srgbClr val="FFFFFF"/>
                </a:highlight>
              </a:rPr>
              <a:t>=</a:t>
            </a:r>
            <a:r>
              <a:rPr lang="en-US" sz="1400" dirty="0">
                <a:solidFill>
                  <a:srgbClr val="000000"/>
                </a:solidFill>
                <a:highlight>
                  <a:srgbClr val="FFFFFF"/>
                </a:highlight>
              </a:rPr>
              <a:t> sleep, paired </a:t>
            </a:r>
            <a:r>
              <a:rPr lang="en-US" sz="1400" dirty="0">
                <a:solidFill>
                  <a:srgbClr val="000080"/>
                </a:solidFill>
                <a:highlight>
                  <a:srgbClr val="FFFFFF"/>
                </a:highlight>
              </a:rPr>
              <a:t>=</a:t>
            </a:r>
            <a:r>
              <a:rPr lang="en-US" sz="1400" dirty="0">
                <a:solidFill>
                  <a:srgbClr val="000000"/>
                </a:solidFill>
                <a:highlight>
                  <a:srgbClr val="FFFFFF"/>
                </a:highlight>
              </a:rPr>
              <a:t> </a:t>
            </a:r>
            <a:r>
              <a:rPr lang="en-US" sz="1400" dirty="0">
                <a:solidFill>
                  <a:srgbClr val="0000FF"/>
                </a:solidFill>
                <a:highlight>
                  <a:srgbClr val="FFFFFF"/>
                </a:highlight>
              </a:rPr>
              <a:t>TRUE</a:t>
            </a:r>
            <a:r>
              <a:rPr lang="en-US" sz="1400" dirty="0">
                <a:solidFill>
                  <a:srgbClr val="000080"/>
                </a:solidFill>
                <a:highlight>
                  <a:srgbClr val="FFFFFF"/>
                </a:highlight>
              </a:rPr>
              <a:t>)</a:t>
            </a:r>
            <a:endParaRPr lang="en-US" sz="1400" dirty="0"/>
          </a:p>
        </p:txBody>
      </p:sp>
      <p:sp>
        <p:nvSpPr>
          <p:cNvPr id="22" name="TextBox 21"/>
          <p:cNvSpPr txBox="1"/>
          <p:nvPr/>
        </p:nvSpPr>
        <p:spPr>
          <a:xfrm>
            <a:off x="2667000" y="5638801"/>
            <a:ext cx="6781800" cy="646331"/>
          </a:xfrm>
          <a:prstGeom prst="rect">
            <a:avLst/>
          </a:prstGeom>
          <a:solidFill>
            <a:srgbClr val="FFFF00"/>
          </a:solidFill>
        </p:spPr>
        <p:txBody>
          <a:bodyPr wrap="square" rtlCol="0">
            <a:spAutoFit/>
          </a:bodyPr>
          <a:lstStyle/>
          <a:p>
            <a:r>
              <a:rPr lang="en-US" dirty="0"/>
              <a:t>The null hypothesis is rejected ( p &lt; 0.01). Thus, the two drugs have significantly different effects on extra hours of sleep.</a:t>
            </a:r>
          </a:p>
        </p:txBody>
      </p:sp>
      <p:cxnSp>
        <p:nvCxnSpPr>
          <p:cNvPr id="23" name="Straight Arrow Connector 22"/>
          <p:cNvCxnSpPr/>
          <p:nvPr/>
        </p:nvCxnSpPr>
        <p:spPr>
          <a:xfrm flipH="1">
            <a:off x="5105400" y="4572000"/>
            <a:ext cx="304800" cy="1066800"/>
          </a:xfrm>
          <a:prstGeom prst="straightConnector1">
            <a:avLst/>
          </a:prstGeom>
          <a:ln w="28575">
            <a:solidFill>
              <a:srgbClr val="E32D2D"/>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0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heel(1)">
                                      <p:cBhvr>
                                        <p:cTn id="7" dur="2000"/>
                                        <p:tgtEl>
                                          <p:spTgt spid="22"/>
                                        </p:tgtEl>
                                      </p:cBhvr>
                                    </p:animEffect>
                                  </p:childTnLst>
                                </p:cTn>
                              </p:par>
                              <p:par>
                                <p:cTn id="8" presetID="21"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heel(1)">
                                      <p:cBhvr>
                                        <p:cTn id="1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a:t>
            </a:r>
            <a:r>
              <a:rPr lang="en-US" dirty="0" smtClean="0"/>
              <a:t>Data and Why It Exists</a:t>
            </a:r>
            <a:endParaRPr lang="en-US" dirty="0"/>
          </a:p>
        </p:txBody>
      </p:sp>
      <p:sp>
        <p:nvSpPr>
          <p:cNvPr id="3" name="Slide Number Placeholder 2"/>
          <p:cNvSpPr>
            <a:spLocks noGrp="1"/>
          </p:cNvSpPr>
          <p:nvPr>
            <p:ph type="sldNum" sz="quarter" idx="12"/>
          </p:nvPr>
        </p:nvSpPr>
        <p:spPr/>
        <p:txBody>
          <a:bodyPr/>
          <a:lstStyle/>
          <a:p>
            <a:fld id="{F8328964-332A-4115-BBD0-419F6E8FE1FF}" type="slidenum">
              <a:rPr lang="en-US" smtClean="0"/>
              <a:t>6</a:t>
            </a:fld>
            <a:endParaRPr lang="en-US"/>
          </a:p>
        </p:txBody>
      </p:sp>
      <p:sp>
        <p:nvSpPr>
          <p:cNvPr id="4" name="Content Placeholder 3"/>
          <p:cNvSpPr>
            <a:spLocks noGrp="1"/>
          </p:cNvSpPr>
          <p:nvPr>
            <p:ph sz="quarter" idx="1"/>
          </p:nvPr>
        </p:nvSpPr>
        <p:spPr>
          <a:xfrm>
            <a:off x="609600" y="1219200"/>
            <a:ext cx="5943600" cy="4937760"/>
          </a:xfrm>
        </p:spPr>
        <p:txBody>
          <a:bodyPr>
            <a:normAutofit/>
          </a:bodyPr>
          <a:lstStyle/>
          <a:p>
            <a:r>
              <a:rPr lang="en-US" dirty="0"/>
              <a:t>“The best thing to do with missing values is not to have any”, but </a:t>
            </a:r>
            <a:r>
              <a:rPr lang="en-US" dirty="0" smtClean="0"/>
              <a:t>this </a:t>
            </a:r>
            <a:r>
              <a:rPr lang="en-US" dirty="0"/>
              <a:t>is almost never the case</a:t>
            </a:r>
            <a:r>
              <a:rPr lang="en-US" dirty="0" smtClean="0"/>
              <a:t>.</a:t>
            </a:r>
          </a:p>
          <a:p>
            <a:r>
              <a:rPr lang="en-US" dirty="0"/>
              <a:t>Missing values occur for plenty of reasons: machines that fail, individuals who forget or do not want to answer some questions of a questionnaire</a:t>
            </a:r>
            <a:r>
              <a:rPr lang="en-US" dirty="0" smtClean="0"/>
              <a:t>, </a:t>
            </a:r>
            <a:r>
              <a:rPr lang="en-US" dirty="0"/>
              <a:t>etc. </a:t>
            </a:r>
            <a:endParaRPr lang="en-US" dirty="0" smtClean="0"/>
          </a:p>
          <a:p>
            <a:r>
              <a:rPr lang="en-US" dirty="0"/>
              <a:t>They are problematic since most statistical methods cannot be applied on </a:t>
            </a:r>
            <a:r>
              <a:rPr lang="en-US" dirty="0" smtClean="0"/>
              <a:t>an </a:t>
            </a:r>
            <a:r>
              <a:rPr lang="en-US" dirty="0"/>
              <a:t>incomplete </a:t>
            </a:r>
            <a:r>
              <a:rPr lang="en-US" dirty="0" smtClean="0"/>
              <a:t>dataset </a:t>
            </a:r>
            <a:r>
              <a:rPr lang="en-US" dirty="0"/>
              <a:t>or they can potentially lead a model astray</a:t>
            </a:r>
          </a:p>
        </p:txBody>
      </p:sp>
      <p:pic>
        <p:nvPicPr>
          <p:cNvPr id="5" name="Picture 4"/>
          <p:cNvPicPr>
            <a:picLocks noChangeAspect="1"/>
          </p:cNvPicPr>
          <p:nvPr/>
        </p:nvPicPr>
        <p:blipFill>
          <a:blip r:embed="rId3"/>
          <a:stretch>
            <a:fillRect/>
          </a:stretch>
        </p:blipFill>
        <p:spPr>
          <a:xfrm>
            <a:off x="7144422" y="1082806"/>
            <a:ext cx="3733800" cy="5146235"/>
          </a:xfrm>
          <a:prstGeom prst="rect">
            <a:avLst/>
          </a:prstGeom>
        </p:spPr>
      </p:pic>
      <p:sp>
        <p:nvSpPr>
          <p:cNvPr id="6" name="Rectangle 5"/>
          <p:cNvSpPr/>
          <p:nvPr/>
        </p:nvSpPr>
        <p:spPr>
          <a:xfrm>
            <a:off x="7848599" y="6408078"/>
            <a:ext cx="2325445" cy="369332"/>
          </a:xfrm>
          <a:prstGeom prst="rect">
            <a:avLst/>
          </a:prstGeom>
        </p:spPr>
        <p:txBody>
          <a:bodyPr wrap="none">
            <a:spAutoFit/>
          </a:bodyPr>
          <a:lstStyle/>
          <a:p>
            <a:r>
              <a:rPr lang="en-US" dirty="0"/>
              <a:t>Image source: etsy.com</a:t>
            </a:r>
          </a:p>
        </p:txBody>
      </p:sp>
    </p:spTree>
    <p:extLst>
      <p:ext uri="{BB962C8B-B14F-4D97-AF65-F5344CB8AC3E}">
        <p14:creationId xmlns:p14="http://schemas.microsoft.com/office/powerpoint/2010/main" val="6780826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 &amp; A</a:t>
            </a:r>
          </a:p>
        </p:txBody>
      </p:sp>
      <p:sp>
        <p:nvSpPr>
          <p:cNvPr id="3" name="Slide Number Placeholder 2"/>
          <p:cNvSpPr>
            <a:spLocks noGrp="1"/>
          </p:cNvSpPr>
          <p:nvPr>
            <p:ph type="sldNum" sz="quarter" idx="12"/>
          </p:nvPr>
        </p:nvSpPr>
        <p:spPr/>
        <p:txBody>
          <a:bodyPr/>
          <a:lstStyle/>
          <a:p>
            <a:fld id="{F8328964-332A-4115-BBD0-419F6E8FE1FF}" type="slidenum">
              <a:rPr lang="en-US" smtClean="0"/>
              <a:t>60</a:t>
            </a:fld>
            <a:endParaRPr lang="en-US"/>
          </a:p>
        </p:txBody>
      </p:sp>
      <p:sp>
        <p:nvSpPr>
          <p:cNvPr id="4" name="Content Placeholder 3"/>
          <p:cNvSpPr>
            <a:spLocks noGrp="1"/>
          </p:cNvSpPr>
          <p:nvPr>
            <p:ph sz="quarter" idx="1"/>
          </p:nvPr>
        </p:nvSpPr>
        <p:spPr/>
        <p:txBody>
          <a:bodyPr/>
          <a:lstStyle/>
          <a:p>
            <a:endParaRPr lang="en-US" sz="1800" i="1" dirty="0"/>
          </a:p>
          <a:p>
            <a:endParaRPr lang="en-US" i="1" dirty="0"/>
          </a:p>
        </p:txBody>
      </p:sp>
    </p:spTree>
    <p:extLst>
      <p:ext uri="{BB962C8B-B14F-4D97-AF65-F5344CB8AC3E}">
        <p14:creationId xmlns:p14="http://schemas.microsoft.com/office/powerpoint/2010/main" val="1662667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Handle Missing </a:t>
            </a:r>
            <a:r>
              <a:rPr lang="en-US" dirty="0"/>
              <a:t>Data</a:t>
            </a:r>
          </a:p>
        </p:txBody>
      </p:sp>
      <p:sp>
        <p:nvSpPr>
          <p:cNvPr id="3" name="Slide Number Placeholder 2"/>
          <p:cNvSpPr>
            <a:spLocks noGrp="1"/>
          </p:cNvSpPr>
          <p:nvPr>
            <p:ph type="sldNum" sz="quarter" idx="12"/>
          </p:nvPr>
        </p:nvSpPr>
        <p:spPr/>
        <p:txBody>
          <a:bodyPr/>
          <a:lstStyle/>
          <a:p>
            <a:fld id="{F8328964-332A-4115-BBD0-419F6E8FE1FF}" type="slidenum">
              <a:rPr lang="en-US" smtClean="0"/>
              <a:t>7</a:t>
            </a:fld>
            <a:endParaRPr lang="en-US"/>
          </a:p>
        </p:txBody>
      </p:sp>
      <p:sp>
        <p:nvSpPr>
          <p:cNvPr id="4" name="Content Placeholder 3"/>
          <p:cNvSpPr>
            <a:spLocks noGrp="1"/>
          </p:cNvSpPr>
          <p:nvPr>
            <p:ph sz="quarter" idx="1"/>
          </p:nvPr>
        </p:nvSpPr>
        <p:spPr>
          <a:xfrm>
            <a:off x="609600" y="1219200"/>
            <a:ext cx="6629400" cy="4937760"/>
          </a:xfrm>
        </p:spPr>
        <p:txBody>
          <a:bodyPr>
            <a:normAutofit lnSpcReduction="10000"/>
          </a:bodyPr>
          <a:lstStyle/>
          <a:p>
            <a:r>
              <a:rPr lang="en-US" dirty="0"/>
              <a:t>A missing value is indicated as NA (not available). Arithmetic calculation on missing values </a:t>
            </a:r>
            <a:r>
              <a:rPr lang="en-US" dirty="0" smtClean="0"/>
              <a:t>yields </a:t>
            </a:r>
            <a:r>
              <a:rPr lang="en-US" dirty="0"/>
              <a:t>missing values. </a:t>
            </a:r>
          </a:p>
          <a:p>
            <a:r>
              <a:rPr lang="en-US" dirty="0"/>
              <a:t>Two Basic Methods:</a:t>
            </a:r>
          </a:p>
          <a:p>
            <a:pPr lvl="1"/>
            <a:r>
              <a:rPr lang="en-US" dirty="0" smtClean="0">
                <a:solidFill>
                  <a:srgbClr val="FF0000"/>
                </a:solidFill>
              </a:rPr>
              <a:t>List wise </a:t>
            </a:r>
            <a:r>
              <a:rPr lang="en-US" dirty="0">
                <a:solidFill>
                  <a:srgbClr val="FF0000"/>
                </a:solidFill>
              </a:rPr>
              <a:t>deletion</a:t>
            </a:r>
            <a:r>
              <a:rPr lang="en-US" dirty="0"/>
              <a:t>: remove missing values or cases from analysis.</a:t>
            </a:r>
          </a:p>
          <a:p>
            <a:pPr lvl="1"/>
            <a:r>
              <a:rPr lang="en-US" dirty="0">
                <a:solidFill>
                  <a:srgbClr val="FF0000"/>
                </a:solidFill>
              </a:rPr>
              <a:t>Imputation</a:t>
            </a:r>
            <a:r>
              <a:rPr lang="en-US" dirty="0"/>
              <a:t>: </a:t>
            </a:r>
            <a:r>
              <a:rPr lang="en-US" dirty="0" smtClean="0"/>
              <a:t>replace </a:t>
            </a:r>
            <a:r>
              <a:rPr lang="en-US" dirty="0"/>
              <a:t>missing data with substituted values (mean or median </a:t>
            </a:r>
            <a:r>
              <a:rPr lang="en-US" dirty="0" smtClean="0"/>
              <a:t>of quantitative attribute </a:t>
            </a:r>
            <a:r>
              <a:rPr lang="en-US" dirty="0"/>
              <a:t>or mode </a:t>
            </a:r>
            <a:r>
              <a:rPr lang="en-US" dirty="0" smtClean="0"/>
              <a:t>of qualitative attribute)</a:t>
            </a:r>
            <a:endParaRPr lang="en-US" dirty="0"/>
          </a:p>
          <a:p>
            <a:r>
              <a:rPr lang="en-US" dirty="0"/>
              <a:t>Common R functions:</a:t>
            </a:r>
          </a:p>
          <a:p>
            <a:pPr lvl="1"/>
            <a:r>
              <a:rPr lang="en-US" dirty="0"/>
              <a:t>is.na</a:t>
            </a:r>
            <a:r>
              <a:rPr lang="en-US" dirty="0" smtClean="0"/>
              <a:t>(): Identify </a:t>
            </a:r>
            <a:r>
              <a:rPr lang="en-US" dirty="0"/>
              <a:t>which elements are missing</a:t>
            </a:r>
          </a:p>
          <a:p>
            <a:pPr lvl="1"/>
            <a:r>
              <a:rPr lang="en-US" dirty="0" err="1"/>
              <a:t>na.omit</a:t>
            </a:r>
            <a:r>
              <a:rPr lang="en-US" dirty="0"/>
              <a:t>(): </a:t>
            </a:r>
            <a:r>
              <a:rPr lang="en-US" dirty="0" smtClean="0"/>
              <a:t>Remove </a:t>
            </a:r>
            <a:r>
              <a:rPr lang="en-US" dirty="0"/>
              <a:t>missing values or cases (</a:t>
            </a:r>
            <a:r>
              <a:rPr lang="en-US" dirty="0" smtClean="0"/>
              <a:t>list wise </a:t>
            </a:r>
            <a:r>
              <a:rPr lang="en-US" dirty="0"/>
              <a:t>deletion)</a:t>
            </a:r>
          </a:p>
          <a:p>
            <a:endParaRPr lang="en-US" dirty="0"/>
          </a:p>
        </p:txBody>
      </p:sp>
      <p:pic>
        <p:nvPicPr>
          <p:cNvPr id="5" name="Picture 4"/>
          <p:cNvPicPr>
            <a:picLocks noChangeAspect="1"/>
          </p:cNvPicPr>
          <p:nvPr/>
        </p:nvPicPr>
        <p:blipFill rotWithShape="1">
          <a:blip r:embed="rId2"/>
          <a:srcRect r="49549"/>
          <a:stretch/>
        </p:blipFill>
        <p:spPr>
          <a:xfrm>
            <a:off x="7437120" y="1676400"/>
            <a:ext cx="4145279" cy="3886200"/>
          </a:xfrm>
          <a:prstGeom prst="rect">
            <a:avLst/>
          </a:prstGeom>
        </p:spPr>
      </p:pic>
    </p:spTree>
    <p:extLst>
      <p:ext uri="{BB962C8B-B14F-4D97-AF65-F5344CB8AC3E}">
        <p14:creationId xmlns:p14="http://schemas.microsoft.com/office/powerpoint/2010/main" val="358412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Missing </a:t>
            </a:r>
            <a:r>
              <a:rPr lang="en-US" dirty="0" smtClean="0"/>
              <a:t>Data </a:t>
            </a:r>
            <a:r>
              <a:rPr lang="en-US" dirty="0" err="1"/>
              <a:t>G</a:t>
            </a:r>
            <a:r>
              <a:rPr lang="en-US" dirty="0" err="1" smtClean="0"/>
              <a:t>otchya’s</a:t>
            </a:r>
            <a:endParaRPr lang="en-US" dirty="0"/>
          </a:p>
        </p:txBody>
      </p:sp>
      <p:sp>
        <p:nvSpPr>
          <p:cNvPr id="3" name="Slide Number Placeholder 2"/>
          <p:cNvSpPr>
            <a:spLocks noGrp="1"/>
          </p:cNvSpPr>
          <p:nvPr>
            <p:ph type="sldNum" sz="quarter" idx="12"/>
          </p:nvPr>
        </p:nvSpPr>
        <p:spPr/>
        <p:txBody>
          <a:bodyPr/>
          <a:lstStyle/>
          <a:p>
            <a:fld id="{F8328964-332A-4115-BBD0-419F6E8FE1FF}" type="slidenum">
              <a:rPr lang="en-US" smtClean="0"/>
              <a:t>8</a:t>
            </a:fld>
            <a:endParaRPr lang="en-US"/>
          </a:p>
        </p:txBody>
      </p:sp>
      <p:sp>
        <p:nvSpPr>
          <p:cNvPr id="4" name="Content Placeholder 3"/>
          <p:cNvSpPr>
            <a:spLocks noGrp="1"/>
          </p:cNvSpPr>
          <p:nvPr>
            <p:ph sz="quarter" idx="1"/>
          </p:nvPr>
        </p:nvSpPr>
        <p:spPr>
          <a:xfrm>
            <a:off x="609600" y="1219200"/>
            <a:ext cx="5410200" cy="4937760"/>
          </a:xfrm>
        </p:spPr>
        <p:txBody>
          <a:bodyPr>
            <a:normAutofit/>
          </a:bodyPr>
          <a:lstStyle/>
          <a:p>
            <a:r>
              <a:rPr lang="en-US" sz="2800" dirty="0" err="1" smtClean="0"/>
              <a:t>NaN</a:t>
            </a:r>
            <a:r>
              <a:rPr lang="en-US" sz="2800" dirty="0" smtClean="0"/>
              <a:t>: stands </a:t>
            </a:r>
            <a:r>
              <a:rPr lang="en-US" sz="2800" dirty="0"/>
              <a:t>for Not a Number and represents an undefined or </a:t>
            </a:r>
            <a:r>
              <a:rPr lang="en-US" sz="2800" dirty="0" err="1"/>
              <a:t>unrepresentable</a:t>
            </a:r>
            <a:r>
              <a:rPr lang="en-US" sz="2800" dirty="0"/>
              <a:t> value. e.g</a:t>
            </a:r>
            <a:r>
              <a:rPr lang="en-US" sz="2800" dirty="0" smtClean="0"/>
              <a:t>. square root of -1</a:t>
            </a:r>
          </a:p>
          <a:p>
            <a:r>
              <a:rPr lang="en-US" sz="2800" dirty="0" smtClean="0"/>
              <a:t>NULL: empty value but not missing data.</a:t>
            </a:r>
          </a:p>
          <a:p>
            <a:r>
              <a:rPr lang="en-US" sz="2800" dirty="0" err="1" smtClean="0"/>
              <a:t>Inf</a:t>
            </a:r>
            <a:r>
              <a:rPr lang="en-US" sz="2800" dirty="0" smtClean="0"/>
              <a:t>: infinite value but not missing data, e.g. 10/0</a:t>
            </a:r>
            <a:endParaRPr lang="en-US" sz="2800" dirty="0"/>
          </a:p>
        </p:txBody>
      </p:sp>
      <p:sp>
        <p:nvSpPr>
          <p:cNvPr id="5" name="Rectangle 4"/>
          <p:cNvSpPr/>
          <p:nvPr/>
        </p:nvSpPr>
        <p:spPr>
          <a:xfrm>
            <a:off x="7696200" y="1295400"/>
            <a:ext cx="3276600" cy="2554545"/>
          </a:xfrm>
          <a:prstGeom prst="rect">
            <a:avLst/>
          </a:prstGeom>
        </p:spPr>
        <p:txBody>
          <a:bodyPr wrap="square">
            <a:spAutoFit/>
          </a:bodyPr>
          <a:lstStyle/>
          <a:p>
            <a:r>
              <a:rPr lang="en-US" sz="2000" dirty="0" err="1" smtClean="0">
                <a:solidFill>
                  <a:srgbClr val="00B0F0"/>
                </a:solidFill>
              </a:rPr>
              <a:t>is_na</a:t>
            </a:r>
            <a:r>
              <a:rPr lang="en-US" sz="2000" dirty="0" smtClean="0">
                <a:solidFill>
                  <a:srgbClr val="00B0F0"/>
                </a:solidFill>
              </a:rPr>
              <a:t>(</a:t>
            </a:r>
            <a:r>
              <a:rPr lang="en-US" sz="2000" dirty="0" err="1" smtClean="0">
                <a:solidFill>
                  <a:srgbClr val="00B0F0"/>
                </a:solidFill>
              </a:rPr>
              <a:t>NaN</a:t>
            </a:r>
            <a:r>
              <a:rPr lang="en-US" sz="2000" dirty="0">
                <a:solidFill>
                  <a:srgbClr val="00B0F0"/>
                </a:solidFill>
              </a:rPr>
              <a:t>)</a:t>
            </a:r>
          </a:p>
          <a:p>
            <a:r>
              <a:rPr lang="en-US" sz="2000" dirty="0" smtClean="0">
                <a:solidFill>
                  <a:srgbClr val="00B0F0"/>
                </a:solidFill>
              </a:rPr>
              <a:t>[</a:t>
            </a:r>
            <a:r>
              <a:rPr lang="en-US" sz="2000" dirty="0">
                <a:solidFill>
                  <a:srgbClr val="00B0F0"/>
                </a:solidFill>
              </a:rPr>
              <a:t>1] TRUE</a:t>
            </a:r>
          </a:p>
          <a:p>
            <a:r>
              <a:rPr lang="en-US" sz="2000" dirty="0">
                <a:solidFill>
                  <a:srgbClr val="00B0F0"/>
                </a:solidFill>
              </a:rPr>
              <a:t> </a:t>
            </a:r>
          </a:p>
          <a:p>
            <a:r>
              <a:rPr lang="en-US" sz="2000" dirty="0" err="1" smtClean="0">
                <a:solidFill>
                  <a:srgbClr val="00B0F0"/>
                </a:solidFill>
              </a:rPr>
              <a:t>is_na</a:t>
            </a:r>
            <a:r>
              <a:rPr lang="en-US" sz="2000" dirty="0" smtClean="0">
                <a:solidFill>
                  <a:srgbClr val="00B0F0"/>
                </a:solidFill>
              </a:rPr>
              <a:t>(NULL</a:t>
            </a:r>
            <a:r>
              <a:rPr lang="en-US" sz="2000" dirty="0">
                <a:solidFill>
                  <a:srgbClr val="00B0F0"/>
                </a:solidFill>
              </a:rPr>
              <a:t>)</a:t>
            </a:r>
          </a:p>
          <a:p>
            <a:r>
              <a:rPr lang="en-US" sz="2000" dirty="0" smtClean="0">
                <a:solidFill>
                  <a:srgbClr val="00B0F0"/>
                </a:solidFill>
              </a:rPr>
              <a:t>[</a:t>
            </a:r>
            <a:r>
              <a:rPr lang="en-US" sz="2000" dirty="0">
                <a:solidFill>
                  <a:srgbClr val="00B0F0"/>
                </a:solidFill>
              </a:rPr>
              <a:t>1] logical(0</a:t>
            </a:r>
            <a:r>
              <a:rPr lang="en-US" sz="2000" dirty="0" smtClean="0">
                <a:solidFill>
                  <a:srgbClr val="00B0F0"/>
                </a:solidFill>
              </a:rPr>
              <a:t>)</a:t>
            </a:r>
          </a:p>
          <a:p>
            <a:endParaRPr lang="en-US" sz="2000" dirty="0">
              <a:solidFill>
                <a:srgbClr val="00B0F0"/>
              </a:solidFill>
            </a:endParaRPr>
          </a:p>
          <a:p>
            <a:r>
              <a:rPr lang="en-US" sz="2000" dirty="0" err="1" smtClean="0">
                <a:solidFill>
                  <a:srgbClr val="00B0F0"/>
                </a:solidFill>
              </a:rPr>
              <a:t>is_na</a:t>
            </a:r>
            <a:r>
              <a:rPr lang="en-US" sz="2000" dirty="0" smtClean="0">
                <a:solidFill>
                  <a:srgbClr val="00B0F0"/>
                </a:solidFill>
              </a:rPr>
              <a:t>(</a:t>
            </a:r>
            <a:r>
              <a:rPr lang="en-US" sz="2000" dirty="0" err="1" smtClean="0">
                <a:solidFill>
                  <a:srgbClr val="00B0F0"/>
                </a:solidFill>
              </a:rPr>
              <a:t>Inf</a:t>
            </a:r>
            <a:r>
              <a:rPr lang="en-US" sz="2000" dirty="0">
                <a:solidFill>
                  <a:srgbClr val="00B0F0"/>
                </a:solidFill>
              </a:rPr>
              <a:t>)</a:t>
            </a:r>
          </a:p>
          <a:p>
            <a:r>
              <a:rPr lang="en-US" sz="2000" dirty="0" smtClean="0">
                <a:solidFill>
                  <a:srgbClr val="00B0F0"/>
                </a:solidFill>
              </a:rPr>
              <a:t>[</a:t>
            </a:r>
            <a:r>
              <a:rPr lang="en-US" sz="2000" dirty="0">
                <a:solidFill>
                  <a:srgbClr val="00B0F0"/>
                </a:solidFill>
              </a:rPr>
              <a:t>1] FALSE</a:t>
            </a:r>
          </a:p>
        </p:txBody>
      </p:sp>
    </p:spTree>
    <p:extLst>
      <p:ext uri="{BB962C8B-B14F-4D97-AF65-F5344CB8AC3E}">
        <p14:creationId xmlns:p14="http://schemas.microsoft.com/office/powerpoint/2010/main" val="543507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Missing Values Handling</a:t>
            </a:r>
          </a:p>
        </p:txBody>
      </p:sp>
      <p:sp>
        <p:nvSpPr>
          <p:cNvPr id="3" name="Slide Number Placeholder 2"/>
          <p:cNvSpPr>
            <a:spLocks noGrp="1"/>
          </p:cNvSpPr>
          <p:nvPr>
            <p:ph type="sldNum" sz="quarter" idx="12"/>
          </p:nvPr>
        </p:nvSpPr>
        <p:spPr/>
        <p:txBody>
          <a:bodyPr/>
          <a:lstStyle/>
          <a:p>
            <a:fld id="{F8328964-332A-4115-BBD0-419F6E8FE1FF}" type="slidenum">
              <a:rPr lang="en-US" smtClean="0"/>
              <a:t>9</a:t>
            </a:fld>
            <a:endParaRPr lang="en-US"/>
          </a:p>
        </p:txBody>
      </p:sp>
      <p:sp>
        <p:nvSpPr>
          <p:cNvPr id="4" name="Content Placeholder 3"/>
          <p:cNvSpPr>
            <a:spLocks noGrp="1"/>
          </p:cNvSpPr>
          <p:nvPr>
            <p:ph sz="quarter" idx="1"/>
          </p:nvPr>
        </p:nvSpPr>
        <p:spPr/>
        <p:txBody>
          <a:bodyPr>
            <a:noAutofit/>
          </a:bodyPr>
          <a:lstStyle/>
          <a:p>
            <a:r>
              <a:rPr lang="en-US" sz="2400" dirty="0" smtClean="0"/>
              <a:t>List wise </a:t>
            </a:r>
            <a:r>
              <a:rPr lang="en-US" sz="2400" dirty="0"/>
              <a:t>deletion</a:t>
            </a:r>
          </a:p>
          <a:p>
            <a:pPr lvl="1"/>
            <a:r>
              <a:rPr lang="en-US" sz="2000" dirty="0"/>
              <a:t>Applies when the amount of missing data is relatively small</a:t>
            </a:r>
          </a:p>
          <a:p>
            <a:pPr lvl="1"/>
            <a:r>
              <a:rPr lang="en-US" sz="2000" dirty="0"/>
              <a:t>Use parameter </a:t>
            </a:r>
            <a:r>
              <a:rPr lang="en-US" sz="2000" b="1" dirty="0">
                <a:solidFill>
                  <a:srgbClr val="E32D2D"/>
                </a:solidFill>
              </a:rPr>
              <a:t>na.rm = TURE </a:t>
            </a:r>
            <a:r>
              <a:rPr lang="en-US" sz="2000" dirty="0"/>
              <a:t>in function calls to exclude missing value from data analysis</a:t>
            </a:r>
          </a:p>
          <a:p>
            <a:pPr lvl="1"/>
            <a:r>
              <a:rPr lang="en-US" sz="2000" dirty="0"/>
              <a:t>Use </a:t>
            </a:r>
            <a:r>
              <a:rPr lang="en-US" sz="2000" b="1" dirty="0" err="1">
                <a:solidFill>
                  <a:srgbClr val="E32D2D"/>
                </a:solidFill>
              </a:rPr>
              <a:t>na.omit</a:t>
            </a:r>
            <a:r>
              <a:rPr lang="en-US" sz="2000" b="1" dirty="0" smtClean="0">
                <a:solidFill>
                  <a:srgbClr val="E32D2D"/>
                </a:solidFill>
              </a:rPr>
              <a:t>() </a:t>
            </a:r>
            <a:r>
              <a:rPr lang="en-US" sz="2000" dirty="0" smtClean="0"/>
              <a:t>function </a:t>
            </a:r>
            <a:r>
              <a:rPr lang="en-US" sz="2000" dirty="0"/>
              <a:t>to remove missing values from </a:t>
            </a:r>
            <a:r>
              <a:rPr lang="en-US" sz="2000" dirty="0" smtClean="0"/>
              <a:t>dataset</a:t>
            </a:r>
            <a:endParaRPr lang="en-US" sz="2000" dirty="0"/>
          </a:p>
          <a:p>
            <a:r>
              <a:rPr lang="en-US" sz="2400" dirty="0"/>
              <a:t>Simple imputation: </a:t>
            </a:r>
            <a:r>
              <a:rPr lang="en-US" sz="2400" dirty="0" smtClean="0"/>
              <a:t>replace </a:t>
            </a:r>
            <a:r>
              <a:rPr lang="en-US" sz="2400" dirty="0"/>
              <a:t>by mean</a:t>
            </a:r>
          </a:p>
          <a:p>
            <a:pPr lvl="1"/>
            <a:r>
              <a:rPr lang="en-US" sz="2000" dirty="0"/>
              <a:t>Applies when leaving out available data points deprives the data of some amount of information</a:t>
            </a:r>
            <a:endParaRPr lang="en-US" sz="2000" b="1" dirty="0">
              <a:solidFill>
                <a:srgbClr val="FF0000"/>
              </a:solidFill>
              <a:latin typeface="Courier New" panose="02070309020205020404" pitchFamily="49" charset="0"/>
              <a:cs typeface="Courier New" panose="02070309020205020404" pitchFamily="49" charset="0"/>
            </a:endParaRPr>
          </a:p>
          <a:p>
            <a:pPr lvl="1"/>
            <a:r>
              <a:rPr lang="en-US" sz="2000" dirty="0"/>
              <a:t>Usually introduces bias</a:t>
            </a:r>
          </a:p>
          <a:p>
            <a:pPr lvl="1"/>
            <a:r>
              <a:rPr lang="en-US" sz="2000" dirty="0"/>
              <a:t>Sample Syntax: </a:t>
            </a:r>
          </a:p>
          <a:p>
            <a:pPr lvl="2"/>
            <a:r>
              <a:rPr lang="en-US" sz="1800" b="1" dirty="0">
                <a:solidFill>
                  <a:srgbClr val="FF0000"/>
                </a:solidFill>
                <a:latin typeface="Courier New" panose="02070309020205020404" pitchFamily="49" charset="0"/>
                <a:cs typeface="Courier New" panose="02070309020205020404" pitchFamily="49" charset="0"/>
              </a:rPr>
              <a:t>x[is.na(x)] &lt;- mean(x, na.rm=TRUE)</a:t>
            </a:r>
          </a:p>
          <a:p>
            <a:pPr lvl="2"/>
            <a:r>
              <a:rPr lang="en-US" sz="1800" b="1" dirty="0">
                <a:solidFill>
                  <a:srgbClr val="FF0000"/>
                </a:solidFill>
                <a:latin typeface="Courier New" panose="02070309020205020404" pitchFamily="49" charset="0"/>
                <a:cs typeface="Courier New" panose="02070309020205020404" pitchFamily="49" charset="0"/>
              </a:rPr>
              <a:t>x &lt;- </a:t>
            </a:r>
            <a:r>
              <a:rPr lang="en-US" sz="1800" b="1" dirty="0" err="1">
                <a:solidFill>
                  <a:srgbClr val="FF0000"/>
                </a:solidFill>
                <a:latin typeface="Courier New" panose="02070309020205020404" pitchFamily="49" charset="0"/>
                <a:cs typeface="Courier New" panose="02070309020205020404" pitchFamily="49" charset="0"/>
              </a:rPr>
              <a:t>dplyr</a:t>
            </a:r>
            <a:r>
              <a:rPr lang="en-US" sz="1800" b="1" dirty="0">
                <a:solidFill>
                  <a:srgbClr val="FF0000"/>
                </a:solidFill>
                <a:latin typeface="Courier New" panose="02070309020205020404" pitchFamily="49" charset="0"/>
                <a:cs typeface="Courier New" panose="02070309020205020404" pitchFamily="49" charset="0"/>
              </a:rPr>
              <a:t>::recode(x, .missing = mean(x,na.rm = TRUE))</a:t>
            </a:r>
          </a:p>
          <a:p>
            <a:r>
              <a:rPr lang="en-US" sz="2400" dirty="0"/>
              <a:t>Other advanced imputation methods</a:t>
            </a:r>
          </a:p>
          <a:p>
            <a:pPr lvl="1"/>
            <a:r>
              <a:rPr lang="en-US" sz="2000" dirty="0" smtClean="0"/>
              <a:t>MICE, Amelia, </a:t>
            </a:r>
            <a:r>
              <a:rPr lang="en-US" sz="2000" dirty="0" err="1" smtClean="0"/>
              <a:t>missForest</a:t>
            </a:r>
            <a:r>
              <a:rPr lang="en-US" sz="2000" dirty="0" smtClean="0"/>
              <a:t>, </a:t>
            </a:r>
            <a:r>
              <a:rPr lang="en-US" sz="2000" dirty="0" err="1" smtClean="0"/>
              <a:t>Hmisc</a:t>
            </a:r>
            <a:r>
              <a:rPr lang="en-US" sz="2000" dirty="0" smtClean="0"/>
              <a:t>, mi, etc.</a:t>
            </a:r>
            <a:endParaRPr lang="en-US" sz="2000" dirty="0"/>
          </a:p>
        </p:txBody>
      </p:sp>
    </p:spTree>
    <p:extLst>
      <p:ext uri="{BB962C8B-B14F-4D97-AF65-F5344CB8AC3E}">
        <p14:creationId xmlns:p14="http://schemas.microsoft.com/office/powerpoint/2010/main" val="2207754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Template>
  <TotalTime>52366</TotalTime>
  <Words>3900</Words>
  <Application>Microsoft Office PowerPoint</Application>
  <PresentationFormat>Widescreen</PresentationFormat>
  <Paragraphs>640</Paragraphs>
  <Slides>60</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60</vt:i4>
      </vt:variant>
    </vt:vector>
  </HeadingPairs>
  <TitlesOfParts>
    <vt:vector size="74" baseType="lpstr">
      <vt:lpstr>MS Reference Serif</vt:lpstr>
      <vt:lpstr>宋体</vt:lpstr>
      <vt:lpstr>Arial</vt:lpstr>
      <vt:lpstr>Book Antiqua</vt:lpstr>
      <vt:lpstr>Bookman Old Style</vt:lpstr>
      <vt:lpstr>Calibri</vt:lpstr>
      <vt:lpstr>Cambria Math</vt:lpstr>
      <vt:lpstr>Courier New</vt:lpstr>
      <vt:lpstr>Gill Sans MT</vt:lpstr>
      <vt:lpstr>Lucida Console</vt:lpstr>
      <vt:lpstr>Times New Roman</vt:lpstr>
      <vt:lpstr>Wingdings</vt:lpstr>
      <vt:lpstr>Wingdings 3</vt:lpstr>
      <vt:lpstr>Origin</vt:lpstr>
      <vt:lpstr>IST 3420: Introduction to Data Science and Management </vt:lpstr>
      <vt:lpstr>Reading Assignment</vt:lpstr>
      <vt:lpstr>Learning Objectives</vt:lpstr>
      <vt:lpstr>Agenda</vt:lpstr>
      <vt:lpstr>Missing Data</vt:lpstr>
      <vt:lpstr>Missing Data and Why It Exists</vt:lpstr>
      <vt:lpstr>Handle Missing Data</vt:lpstr>
      <vt:lpstr>Missing Data Gotchya’s</vt:lpstr>
      <vt:lpstr>Summary of Missing Values Handling</vt:lpstr>
      <vt:lpstr>R Code: Dealing with Missing Values</vt:lpstr>
      <vt:lpstr>Outliers</vt:lpstr>
      <vt:lpstr>Why Outliers Matter?</vt:lpstr>
      <vt:lpstr>Outliers</vt:lpstr>
      <vt:lpstr>Detecting Potential Outliers</vt:lpstr>
      <vt:lpstr>Boxplot Rule</vt:lpstr>
      <vt:lpstr>R Code: Detecting Outliers According to Boxplot Rule</vt:lpstr>
      <vt:lpstr>z-Score Method</vt:lpstr>
      <vt:lpstr>z-Score Method: 68-95-99.7 Rule</vt:lpstr>
      <vt:lpstr>R Code: Detecting Outliers Using z-Scores</vt:lpstr>
      <vt:lpstr>Density-based local outlier detection</vt:lpstr>
      <vt:lpstr>R Code: Detecting Outliers Using LOF Algorithm</vt:lpstr>
      <vt:lpstr>How to deal with outliers?</vt:lpstr>
      <vt:lpstr>To drop or not to drop?</vt:lpstr>
      <vt:lpstr>Use %in% to filter out outliers</vt:lpstr>
      <vt:lpstr>Correlation Analysis</vt:lpstr>
      <vt:lpstr>Recap: Scatter Plot Matrix</vt:lpstr>
      <vt:lpstr>Motivation</vt:lpstr>
      <vt:lpstr>Correlation Analysis</vt:lpstr>
      <vt:lpstr>Covariance</vt:lpstr>
      <vt:lpstr>R Code: Covariance</vt:lpstr>
      <vt:lpstr>Correlation Coefficient</vt:lpstr>
      <vt:lpstr>Interpreting Correlation Coefficient</vt:lpstr>
      <vt:lpstr>R Code: Correlation</vt:lpstr>
      <vt:lpstr>Visualization of Correlation Matrix</vt:lpstr>
      <vt:lpstr>(cont.)</vt:lpstr>
      <vt:lpstr>Common errors of correlation - linearity</vt:lpstr>
      <vt:lpstr>Note: Correctly Interpret Covariance and Correlation</vt:lpstr>
      <vt:lpstr>Common errors of correlation – homogeneity of the group</vt:lpstr>
      <vt:lpstr>Common errors of correlation – sample size</vt:lpstr>
      <vt:lpstr>Common errors of correlation: Correlation = Causality?</vt:lpstr>
      <vt:lpstr>Correlation Does Not Mean Causality</vt:lpstr>
      <vt:lpstr>Correlation Does Not Mean Causality (cont.)</vt:lpstr>
      <vt:lpstr>Hypothesis Testing</vt:lpstr>
      <vt:lpstr>Descriptive vs. Inferential Statistics</vt:lpstr>
      <vt:lpstr>Examples of Business Questions</vt:lpstr>
      <vt:lpstr>Population vs. Sample</vt:lpstr>
      <vt:lpstr>Sampling Model</vt:lpstr>
      <vt:lpstr>Hypothesis Testing</vt:lpstr>
      <vt:lpstr>Forms for Null and Alternative Hypotheses about a Population Mean</vt:lpstr>
      <vt:lpstr>In-Class Exercise</vt:lpstr>
      <vt:lpstr>What is p-value?</vt:lpstr>
      <vt:lpstr>One and Two Sample Tests</vt:lpstr>
      <vt:lpstr>Extension</vt:lpstr>
      <vt:lpstr>R function t.test()</vt:lpstr>
      <vt:lpstr>R function t.test()</vt:lpstr>
      <vt:lpstr>Example 1: One sample t-test</vt:lpstr>
      <vt:lpstr>Example 1: R Code</vt:lpstr>
      <vt:lpstr>Example 2: Two sample t-test</vt:lpstr>
      <vt:lpstr>Example 2: R Code</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 3420 Intro to Data Sci and Mgt</dc:title>
  <dc:creator>Langtao Chen</dc:creator>
  <cp:lastModifiedBy>Zou, Cui</cp:lastModifiedBy>
  <cp:revision>612</cp:revision>
  <dcterms:created xsi:type="dcterms:W3CDTF">2013-12-30T19:14:46Z</dcterms:created>
  <dcterms:modified xsi:type="dcterms:W3CDTF">2020-11-09T01:38:45Z</dcterms:modified>
</cp:coreProperties>
</file>